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6" r:id="rId1"/>
  </p:sldMasterIdLst>
  <p:sldIdLst>
    <p:sldId id="257" r:id="rId2"/>
    <p:sldId id="328" r:id="rId3"/>
    <p:sldId id="329" r:id="rId4"/>
    <p:sldId id="327" r:id="rId5"/>
    <p:sldId id="346" r:id="rId6"/>
    <p:sldId id="330" r:id="rId7"/>
    <p:sldId id="337" r:id="rId8"/>
    <p:sldId id="314" r:id="rId9"/>
    <p:sldId id="343" r:id="rId10"/>
    <p:sldId id="344" r:id="rId11"/>
    <p:sldId id="345" r:id="rId12"/>
    <p:sldId id="315" r:id="rId13"/>
    <p:sldId id="316" r:id="rId14"/>
    <p:sldId id="338" r:id="rId15"/>
    <p:sldId id="317" r:id="rId16"/>
    <p:sldId id="331" r:id="rId17"/>
    <p:sldId id="341" r:id="rId18"/>
    <p:sldId id="348" r:id="rId19"/>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viewProps" Target="view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presProps" Target="pres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tableStyles" Target="tableStyle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1D8BD707-D9CF-40AE-B4C6-C98DA3205C09}" type="datetimeFigureOut">
              <a:rPr lang="en-US" smtClean="0"/>
              <a:pPr/>
              <a:t>11/28/2023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11/28/2023</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Layout" Target="../slideLayouts/slideLayout7.xml" /><Relationship Id="rId5" Type="http://schemas.openxmlformats.org/officeDocument/2006/relationships/image" Target="../media/image5.png" /><Relationship Id="rId4" Type="http://schemas.openxmlformats.org/officeDocument/2006/relationships/image" Target="../media/image4.jpeg"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7.png" /><Relationship Id="rId1" Type="http://schemas.openxmlformats.org/officeDocument/2006/relationships/slideLayout" Target="../slideLayouts/slideLayout7.xml" /><Relationship Id="rId5" Type="http://schemas.openxmlformats.org/officeDocument/2006/relationships/image" Target="../media/image10.png" /><Relationship Id="rId4" Type="http://schemas.openxmlformats.org/officeDocument/2006/relationships/image" Target="../media/image9.jpeg" /></Relationships>
</file>

<file path=ppt/slides/_rels/slide7.xml.rels><?xml version="1.0" encoding="UTF-8" standalone="yes"?>
<Relationships xmlns="http://schemas.openxmlformats.org/package/2006/relationships"><Relationship Id="rId2" Type="http://schemas.openxmlformats.org/officeDocument/2006/relationships/image" Target="../media/image11.jpe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3" Type="http://schemas.openxmlformats.org/officeDocument/2006/relationships/image" Target="../media/image13.png" /><Relationship Id="rId7" Type="http://schemas.openxmlformats.org/officeDocument/2006/relationships/image" Target="../media/image17.png" /><Relationship Id="rId2" Type="http://schemas.openxmlformats.org/officeDocument/2006/relationships/image" Target="../media/image12.png" /><Relationship Id="rId1" Type="http://schemas.openxmlformats.org/officeDocument/2006/relationships/slideLayout" Target="../slideLayouts/slideLayout2.xml" /><Relationship Id="rId6" Type="http://schemas.openxmlformats.org/officeDocument/2006/relationships/image" Target="../media/image16.png" /><Relationship Id="rId5" Type="http://schemas.openxmlformats.org/officeDocument/2006/relationships/image" Target="../media/image15.png" /><Relationship Id="rId4" Type="http://schemas.openxmlformats.org/officeDocument/2006/relationships/image" Target="../media/image14.png" /></Relationships>
</file>

<file path=ppt/slides/_rels/slide9.xml.rels><?xml version="1.0" encoding="UTF-8" standalone="yes"?>
<Relationships xmlns="http://schemas.openxmlformats.org/package/2006/relationships"><Relationship Id="rId3" Type="http://schemas.openxmlformats.org/officeDocument/2006/relationships/image" Target="../media/image19.png" /><Relationship Id="rId2" Type="http://schemas.openxmlformats.org/officeDocument/2006/relationships/image" Target="../media/image18.png" /><Relationship Id="rId1" Type="http://schemas.openxmlformats.org/officeDocument/2006/relationships/slideLayout" Target="../slideLayouts/slideLayout2.xml" /><Relationship Id="rId4" Type="http://schemas.openxmlformats.org/officeDocument/2006/relationships/image" Target="../media/image20.jpeg" /></Relationships>
</file>

<file path=ppt/slides/_rels/slide10.xml.rels><?xml version="1.0" encoding="UTF-8" standalone="yes"?>
<Relationships xmlns="http://schemas.openxmlformats.org/package/2006/relationships"><Relationship Id="rId2" Type="http://schemas.openxmlformats.org/officeDocument/2006/relationships/image" Target="../media/image21.jpe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image" Target="../media/image23.png" /><Relationship Id="rId7" Type="http://schemas.openxmlformats.org/officeDocument/2006/relationships/image" Target="../media/image27.png" /><Relationship Id="rId2" Type="http://schemas.openxmlformats.org/officeDocument/2006/relationships/image" Target="../media/image22.png" /><Relationship Id="rId1" Type="http://schemas.openxmlformats.org/officeDocument/2006/relationships/slideLayout" Target="../slideLayouts/slideLayout2.xml" /><Relationship Id="rId6" Type="http://schemas.openxmlformats.org/officeDocument/2006/relationships/image" Target="../media/image26.png" /><Relationship Id="rId5" Type="http://schemas.openxmlformats.org/officeDocument/2006/relationships/image" Target="../media/image25.png" /><Relationship Id="rId4" Type="http://schemas.openxmlformats.org/officeDocument/2006/relationships/image" Target="../media/image24.png" /></Relationships>
</file>

<file path=ppt/slides/_rels/slide12.xml.rels><?xml version="1.0" encoding="UTF-8" standalone="yes"?>
<Relationships xmlns="http://schemas.openxmlformats.org/package/2006/relationships"><Relationship Id="rId3" Type="http://schemas.openxmlformats.org/officeDocument/2006/relationships/image" Target="../media/image29.png" /><Relationship Id="rId2" Type="http://schemas.openxmlformats.org/officeDocument/2006/relationships/image" Target="../media/image28.jpe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image" Target="../media/image30.jpeg" /><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2" Type="http://schemas.openxmlformats.org/officeDocument/2006/relationships/image" Target="../media/image31.gif"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image" Target="../media/image32.jpeg" /><Relationship Id="rId1" Type="http://schemas.openxmlformats.org/officeDocument/2006/relationships/slideLayout" Target="../slideLayouts/slideLayout7.xml" /></Relationships>
</file>

<file path=ppt/slides/_rels/slide17.xml.rels><?xml version="1.0" encoding="UTF-8" standalone="yes"?>
<Relationships xmlns="http://schemas.openxmlformats.org/package/2006/relationships"><Relationship Id="rId2" Type="http://schemas.openxmlformats.org/officeDocument/2006/relationships/image" Target="../media/image33.png"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3" Type="http://schemas.openxmlformats.org/officeDocument/2006/relationships/image" Target="../media/image35.png" /><Relationship Id="rId2" Type="http://schemas.openxmlformats.org/officeDocument/2006/relationships/image" Target="../media/image34.jpeg" /><Relationship Id="rId1" Type="http://schemas.openxmlformats.org/officeDocument/2006/relationships/slideLayout" Target="../slideLayouts/slideLayout7.xml" /><Relationship Id="rId4" Type="http://schemas.openxmlformats.org/officeDocument/2006/relationships/image" Target="../media/image36.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8340" y="375920"/>
            <a:ext cx="4721860" cy="782265"/>
          </a:xfrm>
          <a:prstGeom prst="rect">
            <a:avLst/>
          </a:prstGeom>
        </p:spPr>
        <p:txBody>
          <a:bodyPr vert="horz" wrap="square" lIns="0" tIns="12700" rIns="0" bIns="0" rtlCol="0">
            <a:spAutoFit/>
          </a:bodyPr>
          <a:lstStyle/>
          <a:p>
            <a:pPr marL="12700">
              <a:lnSpc>
                <a:spcPct val="100000"/>
              </a:lnSpc>
              <a:spcBef>
                <a:spcPts val="100"/>
              </a:spcBef>
            </a:pPr>
            <a:r>
              <a:rPr lang="en-US" b="1" spc="-450" dirty="0">
                <a:latin typeface="Times New Roman" pitchFamily="18" charset="0"/>
                <a:cs typeface="Times New Roman" pitchFamily="18" charset="0"/>
              </a:rPr>
              <a:t>EXCRETION</a:t>
            </a:r>
            <a:endParaRPr b="1" spc="-250" dirty="0">
              <a:latin typeface="Times New Roman" pitchFamily="18" charset="0"/>
              <a:cs typeface="Times New Roman" pitchFamily="18" charset="0"/>
            </a:endParaRPr>
          </a:p>
        </p:txBody>
      </p:sp>
      <p:sp>
        <p:nvSpPr>
          <p:cNvPr id="3" name="object 3"/>
          <p:cNvSpPr txBox="1"/>
          <p:nvPr/>
        </p:nvSpPr>
        <p:spPr>
          <a:xfrm>
            <a:off x="662940" y="1697990"/>
            <a:ext cx="8176260" cy="3879267"/>
          </a:xfrm>
          <a:prstGeom prst="rect">
            <a:avLst/>
          </a:prstGeom>
        </p:spPr>
        <p:txBody>
          <a:bodyPr vert="horz" wrap="square" lIns="0" tIns="100330" rIns="0" bIns="0" rtlCol="0">
            <a:spAutoFit/>
          </a:bodyPr>
          <a:lstStyle/>
          <a:p>
            <a:pPr marL="38100" algn="just">
              <a:lnSpc>
                <a:spcPct val="100000"/>
              </a:lnSpc>
              <a:spcBef>
                <a:spcPts val="790"/>
              </a:spcBef>
              <a:buFont typeface="Arial" pitchFamily="34" charset="0"/>
              <a:buChar char="•"/>
            </a:pPr>
            <a:r>
              <a:rPr lang="en-US" sz="3200" spc="-160" dirty="0">
                <a:latin typeface="Times New Roman" pitchFamily="18" charset="0"/>
                <a:cs typeface="Times New Roman" pitchFamily="18" charset="0"/>
              </a:rPr>
              <a:t> It is the </a:t>
            </a:r>
            <a:r>
              <a:rPr sz="3200" spc="-160">
                <a:latin typeface="Times New Roman" pitchFamily="18" charset="0"/>
                <a:cs typeface="Times New Roman" pitchFamily="18" charset="0"/>
              </a:rPr>
              <a:t>removal </a:t>
            </a:r>
            <a:r>
              <a:rPr sz="3200" spc="20">
                <a:latin typeface="Times New Roman" pitchFamily="18" charset="0"/>
                <a:cs typeface="Times New Roman" pitchFamily="18" charset="0"/>
              </a:rPr>
              <a:t>of </a:t>
            </a:r>
            <a:r>
              <a:rPr lang="en-US" sz="3200" spc="-55" dirty="0">
                <a:latin typeface="Times New Roman" pitchFamily="18" charset="0"/>
                <a:cs typeface="Times New Roman" pitchFamily="18" charset="0"/>
              </a:rPr>
              <a:t> nitrogenous </a:t>
            </a:r>
            <a:r>
              <a:rPr sz="3200" spc="-110">
                <a:latin typeface="Times New Roman" pitchFamily="18" charset="0"/>
                <a:cs typeface="Times New Roman" pitchFamily="18" charset="0"/>
              </a:rPr>
              <a:t>waste</a:t>
            </a:r>
            <a:r>
              <a:rPr lang="en-US" sz="3200" spc="-110" dirty="0">
                <a:latin typeface="Times New Roman" pitchFamily="18" charset="0"/>
                <a:cs typeface="Times New Roman" pitchFamily="18" charset="0"/>
              </a:rPr>
              <a:t> products from the body to regulate the composition of body fluids and tissues.</a:t>
            </a:r>
          </a:p>
          <a:p>
            <a:pPr marL="38100">
              <a:spcBef>
                <a:spcPts val="725"/>
              </a:spcBef>
            </a:pPr>
            <a:r>
              <a:rPr lang="en-US" sz="3600" spc="-215" dirty="0">
                <a:latin typeface="Times New Roman" pitchFamily="18" charset="0"/>
                <a:cs typeface="Times New Roman" pitchFamily="18" charset="0"/>
              </a:rPr>
              <a:t>Handles </a:t>
            </a:r>
            <a:r>
              <a:rPr lang="en-US" sz="3600" spc="-265" dirty="0">
                <a:latin typeface="Times New Roman" pitchFamily="18" charset="0"/>
                <a:cs typeface="Times New Roman" pitchFamily="18" charset="0"/>
              </a:rPr>
              <a:t> </a:t>
            </a:r>
            <a:r>
              <a:rPr lang="en-US" sz="3600" spc="-70" dirty="0" err="1">
                <a:latin typeface="Times New Roman" pitchFamily="18" charset="0"/>
                <a:cs typeface="Times New Roman" pitchFamily="18" charset="0"/>
              </a:rPr>
              <a:t>osmoregulation</a:t>
            </a:r>
            <a:r>
              <a:rPr lang="en-US" sz="3600" spc="-70" dirty="0">
                <a:latin typeface="Times New Roman" pitchFamily="18" charset="0"/>
                <a:cs typeface="Times New Roman" pitchFamily="18" charset="0"/>
              </a:rPr>
              <a:t>:</a:t>
            </a:r>
            <a:endParaRPr lang="en-US" sz="3600" dirty="0">
              <a:latin typeface="Times New Roman" pitchFamily="18" charset="0"/>
              <a:cs typeface="Times New Roman" pitchFamily="18" charset="0"/>
            </a:endParaRPr>
          </a:p>
          <a:p>
            <a:pPr marL="403225">
              <a:spcBef>
                <a:spcPts val="550"/>
              </a:spcBef>
            </a:pPr>
            <a:r>
              <a:rPr lang="en-US" sz="4800" spc="-187" baseline="5952" dirty="0">
                <a:solidFill>
                  <a:srgbClr val="93B5D1"/>
                </a:solidFill>
                <a:latin typeface="Times New Roman" pitchFamily="18" charset="0"/>
                <a:cs typeface="Times New Roman" pitchFamily="18" charset="0"/>
              </a:rPr>
              <a:t></a:t>
            </a:r>
            <a:r>
              <a:rPr lang="en-US" sz="3200" spc="-125" dirty="0">
                <a:latin typeface="Times New Roman" pitchFamily="18" charset="0"/>
                <a:cs typeface="Times New Roman" pitchFamily="18" charset="0"/>
              </a:rPr>
              <a:t>regulates the body’s salt and water content</a:t>
            </a:r>
            <a:endParaRPr lang="en-US" sz="3200" spc="-110" dirty="0">
              <a:latin typeface="Times New Roman" pitchFamily="18" charset="0"/>
              <a:cs typeface="Times New Roman" pitchFamily="18" charset="0"/>
            </a:endParaRPr>
          </a:p>
          <a:p>
            <a:pPr marL="38100" algn="just">
              <a:lnSpc>
                <a:spcPct val="100000"/>
              </a:lnSpc>
              <a:spcBef>
                <a:spcPts val="790"/>
              </a:spcBef>
              <a:buFont typeface="Arial" pitchFamily="34" charset="0"/>
              <a:buChar char="•"/>
            </a:pPr>
            <a:r>
              <a:rPr lang="en-US" sz="3200" dirty="0">
                <a:latin typeface="Times New Roman" pitchFamily="18" charset="0"/>
                <a:cs typeface="Times New Roman" pitchFamily="18" charset="0"/>
              </a:rPr>
              <a:t>It </a:t>
            </a:r>
            <a:r>
              <a:rPr lang="en-US" sz="3200" spc="-5" dirty="0">
                <a:latin typeface="Times New Roman" pitchFamily="18" charset="0"/>
                <a:cs typeface="Times New Roman" pitchFamily="18" charset="0"/>
              </a:rPr>
              <a:t>is </a:t>
            </a:r>
            <a:r>
              <a:rPr lang="en-US" sz="3200" dirty="0">
                <a:latin typeface="Times New Roman" pitchFamily="18" charset="0"/>
                <a:cs typeface="Times New Roman" pitchFamily="18" charset="0"/>
              </a:rPr>
              <a:t>not </a:t>
            </a:r>
            <a:r>
              <a:rPr lang="en-US" sz="3200" spc="-5" dirty="0">
                <a:latin typeface="Times New Roman" pitchFamily="18" charset="0"/>
                <a:cs typeface="Times New Roman" pitchFamily="18" charset="0"/>
              </a:rPr>
              <a:t>removal </a:t>
            </a:r>
            <a:r>
              <a:rPr lang="en-US" sz="3200" dirty="0">
                <a:latin typeface="Times New Roman" pitchFamily="18" charset="0"/>
                <a:cs typeface="Times New Roman" pitchFamily="18" charset="0"/>
              </a:rPr>
              <a:t>of </a:t>
            </a:r>
            <a:r>
              <a:rPr lang="en-US" sz="3200" spc="-5" dirty="0">
                <a:latin typeface="Times New Roman" pitchFamily="18" charset="0"/>
                <a:cs typeface="Times New Roman" pitchFamily="18" charset="0"/>
              </a:rPr>
              <a:t>undigested material  </a:t>
            </a:r>
            <a:r>
              <a:rPr lang="en-US" sz="3200" b="1" dirty="0">
                <a:latin typeface="Times New Roman" pitchFamily="18" charset="0"/>
                <a:cs typeface="Times New Roman" pitchFamily="18" charset="0"/>
              </a:rPr>
              <a:t>(</a:t>
            </a:r>
            <a:r>
              <a:rPr lang="en-US" sz="3200" b="1" dirty="0" err="1">
                <a:latin typeface="Times New Roman" pitchFamily="18" charset="0"/>
                <a:cs typeface="Times New Roman" pitchFamily="18" charset="0"/>
              </a:rPr>
              <a:t>Egestion</a:t>
            </a:r>
            <a:r>
              <a:rPr lang="en-US" sz="3200" b="1" dirty="0">
                <a:latin typeface="Times New Roman" pitchFamily="18" charset="0"/>
                <a:cs typeface="Times New Roman" pitchFamily="18" charset="0"/>
              </a:rPr>
              <a:t> </a:t>
            </a:r>
            <a:r>
              <a:rPr lang="en-US" sz="3200" dirty="0">
                <a:latin typeface="Times New Roman" pitchFamily="18" charset="0"/>
                <a:cs typeface="Times New Roman" pitchFamily="18" charset="0"/>
              </a:rPr>
              <a:t>– </a:t>
            </a:r>
            <a:r>
              <a:rPr lang="en-US" sz="3200" spc="-5" dirty="0">
                <a:latin typeface="Times New Roman" pitchFamily="18" charset="0"/>
                <a:cs typeface="Times New Roman" pitchFamily="18" charset="0"/>
              </a:rPr>
              <a:t>removal </a:t>
            </a:r>
            <a:r>
              <a:rPr lang="en-US" sz="3200" dirty="0">
                <a:latin typeface="Times New Roman" pitchFamily="18" charset="0"/>
                <a:cs typeface="Times New Roman" pitchFamily="18" charset="0"/>
              </a:rPr>
              <a:t>of </a:t>
            </a:r>
            <a:r>
              <a:rPr lang="en-US" sz="3200" b="1" i="1" dirty="0">
                <a:latin typeface="Times New Roman" pitchFamily="18" charset="0"/>
                <a:cs typeface="Times New Roman" pitchFamily="18" charset="0"/>
              </a:rPr>
              <a:t>undigested</a:t>
            </a:r>
            <a:r>
              <a:rPr lang="en-US" sz="3200" b="1" i="1" spc="-60" dirty="0">
                <a:latin typeface="Times New Roman" pitchFamily="18" charset="0"/>
                <a:cs typeface="Times New Roman" pitchFamily="18" charset="0"/>
              </a:rPr>
              <a:t> </a:t>
            </a:r>
            <a:r>
              <a:rPr lang="en-US" sz="3200" b="1" i="1" dirty="0">
                <a:latin typeface="Times New Roman" pitchFamily="18" charset="0"/>
                <a:cs typeface="Times New Roman" pitchFamily="18" charset="0"/>
              </a:rPr>
              <a:t>food  </a:t>
            </a:r>
            <a:r>
              <a:rPr lang="en-US" sz="3200" b="1" i="1" spc="-5" dirty="0">
                <a:latin typeface="Times New Roman" pitchFamily="18" charset="0"/>
                <a:cs typeface="Times New Roman" pitchFamily="18" charset="0"/>
              </a:rPr>
              <a:t>matter</a:t>
            </a:r>
            <a:r>
              <a:rPr lang="en-US" sz="3200" b="1" i="1" spc="-25" dirty="0">
                <a:latin typeface="Times New Roman" pitchFamily="18" charset="0"/>
                <a:cs typeface="Times New Roman" pitchFamily="18" charset="0"/>
              </a:rPr>
              <a:t> </a:t>
            </a:r>
            <a:r>
              <a:rPr lang="en-US" sz="3200" dirty="0">
                <a:latin typeface="Times New Roman" pitchFamily="18" charset="0"/>
                <a:cs typeface="Times New Roman" pitchFamily="18" charset="0"/>
              </a:rPr>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56031" y="0"/>
            <a:ext cx="8772144" cy="949451"/>
            <a:chOff x="256031" y="0"/>
            <a:chExt cx="8772144" cy="949451"/>
          </a:xfrm>
        </p:grpSpPr>
        <p:sp>
          <p:nvSpPr>
            <p:cNvPr id="3" name="object 3"/>
            <p:cNvSpPr/>
            <p:nvPr/>
          </p:nvSpPr>
          <p:spPr>
            <a:xfrm>
              <a:off x="701179" y="281431"/>
              <a:ext cx="7745209" cy="64770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256031" y="0"/>
              <a:ext cx="8772144" cy="949451"/>
            </a:xfrm>
            <a:prstGeom prst="rect">
              <a:avLst/>
            </a:prstGeom>
            <a:blipFill>
              <a:blip r:embed="rId3" cstate="print"/>
              <a:stretch>
                <a:fillRect/>
              </a:stretch>
            </a:blipFill>
          </p:spPr>
          <p:txBody>
            <a:bodyPr wrap="square" lIns="0" tIns="0" rIns="0" bIns="0" rtlCol="0"/>
            <a:lstStyle/>
            <a:p>
              <a:endParaRPr/>
            </a:p>
          </p:txBody>
        </p:sp>
      </p:grpSp>
      <p:sp>
        <p:nvSpPr>
          <p:cNvPr id="6" name="object 6"/>
          <p:cNvSpPr/>
          <p:nvPr/>
        </p:nvSpPr>
        <p:spPr>
          <a:xfrm>
            <a:off x="2533650" y="3657345"/>
            <a:ext cx="2543175" cy="3200650"/>
          </a:xfrm>
          <a:prstGeom prst="rect">
            <a:avLst/>
          </a:prstGeom>
          <a:blipFill>
            <a:blip r:embed="rId4" cstate="print"/>
            <a:stretch>
              <a:fillRect/>
            </a:stretch>
          </a:blipFill>
        </p:spPr>
        <p:txBody>
          <a:bodyPr wrap="square" lIns="0" tIns="0" rIns="0" bIns="0" rtlCol="0"/>
          <a:lstStyle/>
          <a:p>
            <a:endParaRPr/>
          </a:p>
        </p:txBody>
      </p:sp>
      <p:sp>
        <p:nvSpPr>
          <p:cNvPr id="7" name="object 7"/>
          <p:cNvSpPr txBox="1"/>
          <p:nvPr/>
        </p:nvSpPr>
        <p:spPr>
          <a:xfrm>
            <a:off x="535940" y="1087881"/>
            <a:ext cx="8356600" cy="2981325"/>
          </a:xfrm>
          <a:prstGeom prst="rect">
            <a:avLst/>
          </a:prstGeom>
        </p:spPr>
        <p:txBody>
          <a:bodyPr vert="horz" wrap="square" lIns="0" tIns="12065" rIns="0" bIns="0" rtlCol="0">
            <a:spAutoFit/>
          </a:bodyPr>
          <a:lstStyle/>
          <a:p>
            <a:pPr marL="355600" marR="192405" indent="-342900">
              <a:lnSpc>
                <a:spcPct val="100000"/>
              </a:lnSpc>
              <a:spcBef>
                <a:spcPts val="95"/>
              </a:spcBef>
              <a:buFont typeface="Wingdings"/>
              <a:buChar char=""/>
              <a:tabLst>
                <a:tab pos="355600" algn="l"/>
                <a:tab pos="7379970" algn="l"/>
              </a:tabLst>
            </a:pPr>
            <a:r>
              <a:rPr sz="2200" spc="-20" dirty="0">
                <a:solidFill>
                  <a:srgbClr val="252525"/>
                </a:solidFill>
                <a:latin typeface="Georgia"/>
                <a:cs typeface="Georgia"/>
              </a:rPr>
              <a:t>T</a:t>
            </a:r>
            <a:r>
              <a:rPr sz="2200" spc="130" dirty="0">
                <a:solidFill>
                  <a:srgbClr val="252525"/>
                </a:solidFill>
                <a:latin typeface="Georgia"/>
                <a:cs typeface="Georgia"/>
              </a:rPr>
              <a:t>h</a:t>
            </a:r>
            <a:r>
              <a:rPr sz="2200" spc="110" dirty="0">
                <a:solidFill>
                  <a:srgbClr val="252525"/>
                </a:solidFill>
                <a:latin typeface="Georgia"/>
                <a:cs typeface="Georgia"/>
              </a:rPr>
              <a:t>e</a:t>
            </a:r>
            <a:r>
              <a:rPr sz="2200" spc="185" dirty="0">
                <a:solidFill>
                  <a:srgbClr val="252525"/>
                </a:solidFill>
                <a:latin typeface="Georgia"/>
                <a:cs typeface="Georgia"/>
              </a:rPr>
              <a:t> </a:t>
            </a:r>
            <a:r>
              <a:rPr sz="2200" spc="165" dirty="0">
                <a:solidFill>
                  <a:srgbClr val="252525"/>
                </a:solidFill>
                <a:latin typeface="Georgia"/>
                <a:cs typeface="Georgia"/>
              </a:rPr>
              <a:t>huma</a:t>
            </a:r>
            <a:r>
              <a:rPr sz="2200" spc="155" dirty="0">
                <a:solidFill>
                  <a:srgbClr val="252525"/>
                </a:solidFill>
                <a:latin typeface="Georgia"/>
                <a:cs typeface="Georgia"/>
              </a:rPr>
              <a:t>n</a:t>
            </a:r>
            <a:r>
              <a:rPr sz="2200" spc="170" dirty="0">
                <a:solidFill>
                  <a:srgbClr val="252525"/>
                </a:solidFill>
                <a:latin typeface="Georgia"/>
                <a:cs typeface="Georgia"/>
              </a:rPr>
              <a:t> </a:t>
            </a:r>
            <a:r>
              <a:rPr sz="2200" spc="75" dirty="0">
                <a:solidFill>
                  <a:srgbClr val="252525"/>
                </a:solidFill>
                <a:latin typeface="Georgia"/>
                <a:cs typeface="Georgia"/>
              </a:rPr>
              <a:t>excretor</a:t>
            </a:r>
            <a:r>
              <a:rPr sz="2200" spc="90" dirty="0">
                <a:solidFill>
                  <a:srgbClr val="252525"/>
                </a:solidFill>
                <a:latin typeface="Georgia"/>
                <a:cs typeface="Georgia"/>
              </a:rPr>
              <a:t>y</a:t>
            </a:r>
            <a:r>
              <a:rPr sz="2200" spc="200" dirty="0">
                <a:solidFill>
                  <a:srgbClr val="252525"/>
                </a:solidFill>
                <a:latin typeface="Georgia"/>
                <a:cs typeface="Georgia"/>
              </a:rPr>
              <a:t> </a:t>
            </a:r>
            <a:r>
              <a:rPr sz="2200" spc="100" dirty="0">
                <a:solidFill>
                  <a:srgbClr val="252525"/>
                </a:solidFill>
                <a:latin typeface="Georgia"/>
                <a:cs typeface="Georgia"/>
              </a:rPr>
              <a:t>syste</a:t>
            </a:r>
            <a:r>
              <a:rPr sz="2200" spc="215" dirty="0">
                <a:solidFill>
                  <a:srgbClr val="252525"/>
                </a:solidFill>
                <a:latin typeface="Georgia"/>
                <a:cs typeface="Georgia"/>
              </a:rPr>
              <a:t>m</a:t>
            </a:r>
            <a:r>
              <a:rPr sz="2200" spc="185" dirty="0">
                <a:solidFill>
                  <a:srgbClr val="252525"/>
                </a:solidFill>
                <a:latin typeface="Georgia"/>
                <a:cs typeface="Georgia"/>
              </a:rPr>
              <a:t> </a:t>
            </a:r>
            <a:r>
              <a:rPr sz="2200" spc="95" dirty="0">
                <a:solidFill>
                  <a:srgbClr val="252525"/>
                </a:solidFill>
                <a:latin typeface="Georgia"/>
                <a:cs typeface="Georgia"/>
              </a:rPr>
              <a:t>functi</a:t>
            </a:r>
            <a:r>
              <a:rPr sz="2200" spc="130" dirty="0">
                <a:solidFill>
                  <a:srgbClr val="252525"/>
                </a:solidFill>
                <a:latin typeface="Georgia"/>
                <a:cs typeface="Georgia"/>
              </a:rPr>
              <a:t>on</a:t>
            </a:r>
            <a:r>
              <a:rPr sz="2200" spc="105" dirty="0">
                <a:solidFill>
                  <a:srgbClr val="252525"/>
                </a:solidFill>
                <a:latin typeface="Georgia"/>
                <a:cs typeface="Georgia"/>
              </a:rPr>
              <a:t>s</a:t>
            </a:r>
            <a:r>
              <a:rPr sz="2200" spc="204" dirty="0">
                <a:solidFill>
                  <a:srgbClr val="252525"/>
                </a:solidFill>
                <a:latin typeface="Georgia"/>
                <a:cs typeface="Georgia"/>
              </a:rPr>
              <a:t> </a:t>
            </a:r>
            <a:r>
              <a:rPr sz="2200" spc="55" dirty="0">
                <a:solidFill>
                  <a:srgbClr val="252525"/>
                </a:solidFill>
                <a:latin typeface="Georgia"/>
                <a:cs typeface="Georgia"/>
              </a:rPr>
              <a:t>to</a:t>
            </a:r>
            <a:r>
              <a:rPr sz="2200" spc="170" dirty="0">
                <a:solidFill>
                  <a:srgbClr val="252525"/>
                </a:solidFill>
                <a:latin typeface="Georgia"/>
                <a:cs typeface="Georgia"/>
              </a:rPr>
              <a:t> </a:t>
            </a:r>
            <a:r>
              <a:rPr sz="2200" spc="65" dirty="0">
                <a:solidFill>
                  <a:srgbClr val="252525"/>
                </a:solidFill>
                <a:latin typeface="Georgia"/>
                <a:cs typeface="Georgia"/>
              </a:rPr>
              <a:t>r</a:t>
            </a:r>
            <a:r>
              <a:rPr sz="2200" spc="85" dirty="0">
                <a:solidFill>
                  <a:srgbClr val="252525"/>
                </a:solidFill>
                <a:latin typeface="Georgia"/>
                <a:cs typeface="Georgia"/>
              </a:rPr>
              <a:t>em</a:t>
            </a:r>
            <a:r>
              <a:rPr sz="2200" spc="60" dirty="0">
                <a:solidFill>
                  <a:srgbClr val="252525"/>
                </a:solidFill>
                <a:latin typeface="Georgia"/>
                <a:cs typeface="Georgia"/>
              </a:rPr>
              <a:t>o</a:t>
            </a:r>
            <a:r>
              <a:rPr sz="2200" spc="55" dirty="0">
                <a:solidFill>
                  <a:srgbClr val="252525"/>
                </a:solidFill>
                <a:latin typeface="Georgia"/>
                <a:cs typeface="Georgia"/>
              </a:rPr>
              <a:t>v</a:t>
            </a:r>
            <a:r>
              <a:rPr sz="2200" spc="60" dirty="0">
                <a:solidFill>
                  <a:srgbClr val="252525"/>
                </a:solidFill>
                <a:latin typeface="Georgia"/>
                <a:cs typeface="Georgia"/>
              </a:rPr>
              <a:t>e</a:t>
            </a:r>
            <a:r>
              <a:rPr sz="2200" dirty="0">
                <a:solidFill>
                  <a:srgbClr val="252525"/>
                </a:solidFill>
                <a:latin typeface="Georgia"/>
                <a:cs typeface="Georgia"/>
              </a:rPr>
              <a:t>	</a:t>
            </a:r>
            <a:r>
              <a:rPr sz="2200" spc="95" dirty="0">
                <a:solidFill>
                  <a:srgbClr val="252525"/>
                </a:solidFill>
                <a:latin typeface="Georgia"/>
                <a:cs typeface="Georgia"/>
              </a:rPr>
              <a:t>w</a:t>
            </a:r>
            <a:r>
              <a:rPr sz="2200" spc="100" dirty="0">
                <a:solidFill>
                  <a:srgbClr val="252525"/>
                </a:solidFill>
                <a:latin typeface="Georgia"/>
                <a:cs typeface="Georgia"/>
              </a:rPr>
              <a:t>aste  </a:t>
            </a:r>
            <a:r>
              <a:rPr sz="2200" spc="55" dirty="0">
                <a:solidFill>
                  <a:srgbClr val="252525"/>
                </a:solidFill>
                <a:latin typeface="Georgia"/>
                <a:cs typeface="Georgia"/>
              </a:rPr>
              <a:t>from </a:t>
            </a:r>
            <a:r>
              <a:rPr sz="2200" spc="105" dirty="0">
                <a:solidFill>
                  <a:srgbClr val="252525"/>
                </a:solidFill>
                <a:latin typeface="Georgia"/>
                <a:cs typeface="Georgia"/>
              </a:rPr>
              <a:t>the </a:t>
            </a:r>
            <a:r>
              <a:rPr sz="2200" spc="160" dirty="0">
                <a:solidFill>
                  <a:srgbClr val="252525"/>
                </a:solidFill>
                <a:latin typeface="Georgia"/>
                <a:cs typeface="Georgia"/>
              </a:rPr>
              <a:t>human</a:t>
            </a:r>
            <a:r>
              <a:rPr sz="2200" spc="325" dirty="0">
                <a:solidFill>
                  <a:srgbClr val="252525"/>
                </a:solidFill>
                <a:latin typeface="Georgia"/>
                <a:cs typeface="Georgia"/>
              </a:rPr>
              <a:t> </a:t>
            </a:r>
            <a:r>
              <a:rPr sz="2200" spc="85" dirty="0">
                <a:solidFill>
                  <a:srgbClr val="252525"/>
                </a:solidFill>
                <a:latin typeface="Georgia"/>
                <a:cs typeface="Georgia"/>
              </a:rPr>
              <a:t>body.</a:t>
            </a:r>
            <a:endParaRPr sz="2200">
              <a:latin typeface="Georgia"/>
              <a:cs typeface="Georgia"/>
            </a:endParaRPr>
          </a:p>
          <a:p>
            <a:pPr marL="355600" marR="255904" indent="-342900">
              <a:lnSpc>
                <a:spcPct val="100000"/>
              </a:lnSpc>
              <a:spcBef>
                <a:spcPts val="530"/>
              </a:spcBef>
              <a:buFont typeface="Wingdings"/>
              <a:buChar char=""/>
              <a:tabLst>
                <a:tab pos="355600" algn="l"/>
              </a:tabLst>
            </a:pPr>
            <a:r>
              <a:rPr sz="2200" spc="100" dirty="0">
                <a:solidFill>
                  <a:srgbClr val="252525"/>
                </a:solidFill>
                <a:latin typeface="Georgia"/>
                <a:cs typeface="Georgia"/>
              </a:rPr>
              <a:t>During </a:t>
            </a:r>
            <a:r>
              <a:rPr sz="2200" spc="110" dirty="0">
                <a:solidFill>
                  <a:srgbClr val="252525"/>
                </a:solidFill>
                <a:latin typeface="Georgia"/>
                <a:cs typeface="Georgia"/>
              </a:rPr>
              <a:t>this process </a:t>
            </a:r>
            <a:r>
              <a:rPr sz="2200" spc="114" dirty="0">
                <a:solidFill>
                  <a:srgbClr val="252525"/>
                </a:solidFill>
                <a:latin typeface="Georgia"/>
                <a:cs typeface="Georgia"/>
              </a:rPr>
              <a:t>animals </a:t>
            </a:r>
            <a:r>
              <a:rPr sz="2200" spc="65" dirty="0">
                <a:solidFill>
                  <a:srgbClr val="252525"/>
                </a:solidFill>
                <a:latin typeface="Georgia"/>
                <a:cs typeface="Georgia"/>
              </a:rPr>
              <a:t>get </a:t>
            </a:r>
            <a:r>
              <a:rPr sz="2200" spc="55" dirty="0">
                <a:solidFill>
                  <a:srgbClr val="252525"/>
                </a:solidFill>
                <a:latin typeface="Georgia"/>
                <a:cs typeface="Georgia"/>
              </a:rPr>
              <a:t>rid </a:t>
            </a:r>
            <a:r>
              <a:rPr sz="2200" spc="10" dirty="0">
                <a:solidFill>
                  <a:srgbClr val="252525"/>
                </a:solidFill>
                <a:latin typeface="Georgia"/>
                <a:cs typeface="Georgia"/>
              </a:rPr>
              <a:t>of </a:t>
            </a:r>
            <a:r>
              <a:rPr sz="2200" spc="95" dirty="0">
                <a:solidFill>
                  <a:srgbClr val="252525"/>
                </a:solidFill>
                <a:latin typeface="Georgia"/>
                <a:cs typeface="Georgia"/>
              </a:rPr>
              <a:t>nitrogenous </a:t>
            </a:r>
            <a:r>
              <a:rPr sz="2200" spc="120" dirty="0">
                <a:solidFill>
                  <a:srgbClr val="252525"/>
                </a:solidFill>
                <a:latin typeface="Georgia"/>
                <a:cs typeface="Georgia"/>
              </a:rPr>
              <a:t>waste  </a:t>
            </a:r>
            <a:r>
              <a:rPr sz="2200" spc="114" dirty="0">
                <a:solidFill>
                  <a:srgbClr val="252525"/>
                </a:solidFill>
                <a:latin typeface="Georgia"/>
                <a:cs typeface="Georgia"/>
              </a:rPr>
              <a:t>products </a:t>
            </a:r>
            <a:r>
              <a:rPr sz="2200" spc="10" dirty="0">
                <a:solidFill>
                  <a:srgbClr val="252525"/>
                </a:solidFill>
                <a:latin typeface="Georgia"/>
                <a:cs typeface="Georgia"/>
              </a:rPr>
              <a:t>of </a:t>
            </a:r>
            <a:r>
              <a:rPr sz="2200" spc="95" dirty="0">
                <a:solidFill>
                  <a:srgbClr val="252525"/>
                </a:solidFill>
                <a:latin typeface="Georgia"/>
                <a:cs typeface="Georgia"/>
              </a:rPr>
              <a:t>metabolism, including </a:t>
            </a:r>
            <a:r>
              <a:rPr sz="2200" spc="105" dirty="0">
                <a:solidFill>
                  <a:srgbClr val="252525"/>
                </a:solidFill>
                <a:latin typeface="Georgia"/>
                <a:cs typeface="Georgia"/>
              </a:rPr>
              <a:t>ammonia, </a:t>
            </a:r>
            <a:r>
              <a:rPr sz="2200" spc="125" dirty="0">
                <a:solidFill>
                  <a:srgbClr val="252525"/>
                </a:solidFill>
                <a:latin typeface="Georgia"/>
                <a:cs typeface="Georgia"/>
              </a:rPr>
              <a:t>urea, </a:t>
            </a:r>
            <a:r>
              <a:rPr sz="2200" spc="130" dirty="0">
                <a:solidFill>
                  <a:srgbClr val="252525"/>
                </a:solidFill>
                <a:latin typeface="Georgia"/>
                <a:cs typeface="Georgia"/>
              </a:rPr>
              <a:t>and  </a:t>
            </a:r>
            <a:r>
              <a:rPr sz="2200" spc="105" dirty="0">
                <a:solidFill>
                  <a:srgbClr val="252525"/>
                </a:solidFill>
                <a:latin typeface="Georgia"/>
                <a:cs typeface="Georgia"/>
              </a:rPr>
              <a:t>uric</a:t>
            </a:r>
            <a:r>
              <a:rPr sz="2200" spc="165" dirty="0">
                <a:solidFill>
                  <a:srgbClr val="252525"/>
                </a:solidFill>
                <a:latin typeface="Georgia"/>
                <a:cs typeface="Georgia"/>
              </a:rPr>
              <a:t> </a:t>
            </a:r>
            <a:r>
              <a:rPr sz="2200" spc="100" dirty="0">
                <a:solidFill>
                  <a:srgbClr val="252525"/>
                </a:solidFill>
                <a:latin typeface="Georgia"/>
                <a:cs typeface="Georgia"/>
              </a:rPr>
              <a:t>acid.</a:t>
            </a:r>
            <a:endParaRPr sz="2200">
              <a:latin typeface="Georgia"/>
              <a:cs typeface="Georgia"/>
            </a:endParaRPr>
          </a:p>
          <a:p>
            <a:pPr marL="355600" marR="5080" indent="-342900">
              <a:lnSpc>
                <a:spcPct val="100000"/>
              </a:lnSpc>
              <a:spcBef>
                <a:spcPts val="530"/>
              </a:spcBef>
              <a:buFont typeface="Wingdings"/>
              <a:buChar char=""/>
              <a:tabLst>
                <a:tab pos="355600" algn="l"/>
              </a:tabLst>
            </a:pPr>
            <a:r>
              <a:rPr sz="2200" spc="90" dirty="0">
                <a:solidFill>
                  <a:srgbClr val="252525"/>
                </a:solidFill>
                <a:latin typeface="Georgia"/>
                <a:cs typeface="Georgia"/>
              </a:rPr>
              <a:t>Although </a:t>
            </a:r>
            <a:r>
              <a:rPr sz="2200" spc="80" dirty="0">
                <a:solidFill>
                  <a:srgbClr val="252525"/>
                </a:solidFill>
                <a:latin typeface="Georgia"/>
                <a:cs typeface="Georgia"/>
              </a:rPr>
              <a:t>excretory </a:t>
            </a:r>
            <a:r>
              <a:rPr sz="2200" spc="130" dirty="0">
                <a:solidFill>
                  <a:srgbClr val="252525"/>
                </a:solidFill>
                <a:latin typeface="Georgia"/>
                <a:cs typeface="Georgia"/>
              </a:rPr>
              <a:t>systems </a:t>
            </a:r>
            <a:r>
              <a:rPr sz="2200" spc="95" dirty="0">
                <a:solidFill>
                  <a:srgbClr val="252525"/>
                </a:solidFill>
                <a:latin typeface="Georgia"/>
                <a:cs typeface="Georgia"/>
              </a:rPr>
              <a:t>are </a:t>
            </a:r>
            <a:r>
              <a:rPr sz="2200" spc="80" dirty="0">
                <a:solidFill>
                  <a:srgbClr val="252525"/>
                </a:solidFill>
                <a:latin typeface="Georgia"/>
                <a:cs typeface="Georgia"/>
              </a:rPr>
              <a:t>diverse, </a:t>
            </a:r>
            <a:r>
              <a:rPr sz="2200" spc="90" dirty="0">
                <a:solidFill>
                  <a:srgbClr val="252525"/>
                </a:solidFill>
                <a:latin typeface="Georgia"/>
                <a:cs typeface="Georgia"/>
              </a:rPr>
              <a:t>nearly </a:t>
            </a:r>
            <a:r>
              <a:rPr sz="2200" spc="70" dirty="0">
                <a:solidFill>
                  <a:srgbClr val="252525"/>
                </a:solidFill>
                <a:latin typeface="Georgia"/>
                <a:cs typeface="Georgia"/>
              </a:rPr>
              <a:t>all </a:t>
            </a:r>
            <a:r>
              <a:rPr sz="2200" spc="100" dirty="0">
                <a:solidFill>
                  <a:srgbClr val="252525"/>
                </a:solidFill>
                <a:latin typeface="Georgia"/>
                <a:cs typeface="Georgia"/>
              </a:rPr>
              <a:t>produce  urine </a:t>
            </a:r>
            <a:r>
              <a:rPr sz="2200" spc="80" dirty="0">
                <a:solidFill>
                  <a:srgbClr val="252525"/>
                </a:solidFill>
                <a:latin typeface="Georgia"/>
                <a:cs typeface="Georgia"/>
              </a:rPr>
              <a:t>in </a:t>
            </a:r>
            <a:r>
              <a:rPr sz="2200" spc="165" dirty="0">
                <a:solidFill>
                  <a:srgbClr val="252525"/>
                </a:solidFill>
                <a:latin typeface="Georgia"/>
                <a:cs typeface="Georgia"/>
              </a:rPr>
              <a:t>a </a:t>
            </a:r>
            <a:r>
              <a:rPr sz="2200" spc="114" dirty="0">
                <a:solidFill>
                  <a:srgbClr val="252525"/>
                </a:solidFill>
                <a:latin typeface="Georgia"/>
                <a:cs typeface="Georgia"/>
              </a:rPr>
              <a:t>process </a:t>
            </a:r>
            <a:r>
              <a:rPr sz="2200" spc="120" dirty="0">
                <a:solidFill>
                  <a:srgbClr val="252525"/>
                </a:solidFill>
                <a:latin typeface="Georgia"/>
                <a:cs typeface="Georgia"/>
              </a:rPr>
              <a:t>that </a:t>
            </a:r>
            <a:r>
              <a:rPr sz="2200" spc="75" dirty="0">
                <a:solidFill>
                  <a:srgbClr val="252525"/>
                </a:solidFill>
                <a:latin typeface="Georgia"/>
                <a:cs typeface="Georgia"/>
              </a:rPr>
              <a:t>involves </a:t>
            </a:r>
            <a:r>
              <a:rPr sz="2200" spc="90" dirty="0">
                <a:solidFill>
                  <a:srgbClr val="252525"/>
                </a:solidFill>
                <a:latin typeface="Georgia"/>
                <a:cs typeface="Georgia"/>
              </a:rPr>
              <a:t>several</a:t>
            </a:r>
            <a:r>
              <a:rPr sz="2200" spc="635" dirty="0">
                <a:solidFill>
                  <a:srgbClr val="252525"/>
                </a:solidFill>
                <a:latin typeface="Georgia"/>
                <a:cs typeface="Georgia"/>
              </a:rPr>
              <a:t> </a:t>
            </a:r>
            <a:r>
              <a:rPr sz="2200" spc="125" dirty="0">
                <a:solidFill>
                  <a:srgbClr val="252525"/>
                </a:solidFill>
                <a:latin typeface="Georgia"/>
                <a:cs typeface="Georgia"/>
              </a:rPr>
              <a:t>steps.</a:t>
            </a:r>
            <a:endParaRPr sz="2200">
              <a:latin typeface="Georgia"/>
              <a:cs typeface="Georgia"/>
            </a:endParaRPr>
          </a:p>
          <a:p>
            <a:pPr marL="4965065">
              <a:lnSpc>
                <a:spcPct val="100000"/>
              </a:lnSpc>
              <a:spcBef>
                <a:spcPts val="855"/>
              </a:spcBef>
            </a:pPr>
            <a:r>
              <a:rPr sz="2400" spc="105" dirty="0">
                <a:solidFill>
                  <a:srgbClr val="974707"/>
                </a:solidFill>
                <a:latin typeface="Georgia"/>
                <a:cs typeface="Georgia"/>
              </a:rPr>
              <a:t>Kidneys</a:t>
            </a:r>
            <a:endParaRPr sz="2400">
              <a:latin typeface="Georgia"/>
              <a:cs typeface="Georgia"/>
            </a:endParaRPr>
          </a:p>
        </p:txBody>
      </p:sp>
      <p:sp>
        <p:nvSpPr>
          <p:cNvPr id="8" name="object 8"/>
          <p:cNvSpPr/>
          <p:nvPr/>
        </p:nvSpPr>
        <p:spPr>
          <a:xfrm>
            <a:off x="3295522" y="3941445"/>
            <a:ext cx="2176780" cy="1240790"/>
          </a:xfrm>
          <a:custGeom>
            <a:avLst/>
            <a:gdLst/>
            <a:ahLst/>
            <a:cxnLst/>
            <a:rect l="l" t="t" r="r" b="b"/>
            <a:pathLst>
              <a:path w="2176779" h="1240789">
                <a:moveTo>
                  <a:pt x="2136775" y="0"/>
                </a:moveTo>
                <a:lnTo>
                  <a:pt x="914146" y="630554"/>
                </a:lnTo>
              </a:path>
              <a:path w="2176779" h="1240789">
                <a:moveTo>
                  <a:pt x="2127757" y="13080"/>
                </a:moveTo>
                <a:lnTo>
                  <a:pt x="0" y="630554"/>
                </a:lnTo>
              </a:path>
              <a:path w="2176779" h="1240789">
                <a:moveTo>
                  <a:pt x="2176779" y="450595"/>
                </a:moveTo>
                <a:lnTo>
                  <a:pt x="228218" y="1011554"/>
                </a:lnTo>
              </a:path>
              <a:path w="2176779" h="1240789">
                <a:moveTo>
                  <a:pt x="2149982" y="440562"/>
                </a:moveTo>
                <a:lnTo>
                  <a:pt x="685800" y="1240281"/>
                </a:lnTo>
              </a:path>
            </a:pathLst>
          </a:custGeom>
          <a:ln w="12700">
            <a:solidFill>
              <a:srgbClr val="000000"/>
            </a:solidFill>
          </a:ln>
        </p:spPr>
        <p:txBody>
          <a:bodyPr wrap="square" lIns="0" tIns="0" rIns="0" bIns="0" rtlCol="0"/>
          <a:lstStyle/>
          <a:p>
            <a:endParaRPr/>
          </a:p>
        </p:txBody>
      </p:sp>
      <p:sp>
        <p:nvSpPr>
          <p:cNvPr id="9" name="object 9"/>
          <p:cNvSpPr txBox="1"/>
          <p:nvPr/>
        </p:nvSpPr>
        <p:spPr>
          <a:xfrm>
            <a:off x="5509386" y="4000880"/>
            <a:ext cx="2680335" cy="1177925"/>
          </a:xfrm>
          <a:prstGeom prst="rect">
            <a:avLst/>
          </a:prstGeom>
        </p:spPr>
        <p:txBody>
          <a:bodyPr vert="horz" wrap="square" lIns="0" tIns="222885" rIns="0" bIns="0" rtlCol="0">
            <a:spAutoFit/>
          </a:bodyPr>
          <a:lstStyle/>
          <a:p>
            <a:pPr marL="12700">
              <a:lnSpc>
                <a:spcPct val="100000"/>
              </a:lnSpc>
              <a:spcBef>
                <a:spcPts val="1755"/>
              </a:spcBef>
            </a:pPr>
            <a:r>
              <a:rPr sz="2400" spc="114" dirty="0">
                <a:solidFill>
                  <a:srgbClr val="974707"/>
                </a:solidFill>
                <a:latin typeface="Georgia"/>
                <a:cs typeface="Georgia"/>
              </a:rPr>
              <a:t>Urethras</a:t>
            </a:r>
            <a:endParaRPr sz="2400">
              <a:latin typeface="Georgia"/>
              <a:cs typeface="Georgia"/>
            </a:endParaRPr>
          </a:p>
          <a:p>
            <a:pPr marL="304165">
              <a:lnSpc>
                <a:spcPct val="100000"/>
              </a:lnSpc>
              <a:spcBef>
                <a:spcPts val="1655"/>
              </a:spcBef>
            </a:pPr>
            <a:r>
              <a:rPr sz="2400" spc="95" dirty="0">
                <a:solidFill>
                  <a:srgbClr val="974707"/>
                </a:solidFill>
                <a:latin typeface="Georgia"/>
                <a:cs typeface="Georgia"/>
              </a:rPr>
              <a:t>Urinary</a:t>
            </a:r>
            <a:r>
              <a:rPr sz="2400" spc="100" dirty="0">
                <a:solidFill>
                  <a:srgbClr val="974707"/>
                </a:solidFill>
                <a:latin typeface="Georgia"/>
                <a:cs typeface="Georgia"/>
              </a:rPr>
              <a:t> bladder</a:t>
            </a:r>
            <a:endParaRPr sz="2400">
              <a:latin typeface="Georgia"/>
              <a:cs typeface="Georgia"/>
            </a:endParaRPr>
          </a:p>
        </p:txBody>
      </p:sp>
      <p:sp>
        <p:nvSpPr>
          <p:cNvPr id="10" name="object 10"/>
          <p:cNvSpPr/>
          <p:nvPr/>
        </p:nvSpPr>
        <p:spPr>
          <a:xfrm>
            <a:off x="3886200" y="5056885"/>
            <a:ext cx="1758950" cy="734695"/>
          </a:xfrm>
          <a:custGeom>
            <a:avLst/>
            <a:gdLst/>
            <a:ahLst/>
            <a:cxnLst/>
            <a:rect l="l" t="t" r="r" b="b"/>
            <a:pathLst>
              <a:path w="1758950" h="734695">
                <a:moveTo>
                  <a:pt x="1758569" y="0"/>
                </a:moveTo>
                <a:lnTo>
                  <a:pt x="0" y="734313"/>
                </a:lnTo>
              </a:path>
            </a:pathLst>
          </a:custGeom>
          <a:ln w="12700">
            <a:solidFill>
              <a:srgbClr val="000000"/>
            </a:solidFill>
          </a:ln>
        </p:spPr>
        <p:txBody>
          <a:bodyPr wrap="square" lIns="0" tIns="0" rIns="0" bIns="0" rtlCol="0"/>
          <a:lstStyle/>
          <a:p>
            <a:endParaRPr/>
          </a:p>
        </p:txBody>
      </p:sp>
      <p:sp>
        <p:nvSpPr>
          <p:cNvPr id="11" name="object 11"/>
          <p:cNvSpPr txBox="1"/>
          <p:nvPr/>
        </p:nvSpPr>
        <p:spPr>
          <a:xfrm>
            <a:off x="5813552" y="5659323"/>
            <a:ext cx="1184275" cy="391160"/>
          </a:xfrm>
          <a:prstGeom prst="rect">
            <a:avLst/>
          </a:prstGeom>
        </p:spPr>
        <p:txBody>
          <a:bodyPr vert="horz" wrap="square" lIns="0" tIns="12700" rIns="0" bIns="0" rtlCol="0">
            <a:spAutoFit/>
          </a:bodyPr>
          <a:lstStyle/>
          <a:p>
            <a:pPr marL="12700">
              <a:lnSpc>
                <a:spcPct val="100000"/>
              </a:lnSpc>
              <a:spcBef>
                <a:spcPts val="100"/>
              </a:spcBef>
            </a:pPr>
            <a:r>
              <a:rPr sz="2400" spc="55" dirty="0">
                <a:solidFill>
                  <a:srgbClr val="974707"/>
                </a:solidFill>
                <a:latin typeface="Georgia"/>
                <a:cs typeface="Georgia"/>
              </a:rPr>
              <a:t>U</a:t>
            </a:r>
            <a:r>
              <a:rPr sz="2400" spc="110" dirty="0">
                <a:solidFill>
                  <a:srgbClr val="974707"/>
                </a:solidFill>
                <a:latin typeface="Georgia"/>
                <a:cs typeface="Georgia"/>
              </a:rPr>
              <a:t>rethra</a:t>
            </a:r>
            <a:endParaRPr sz="2400">
              <a:latin typeface="Georgia"/>
              <a:cs typeface="Georgia"/>
            </a:endParaRPr>
          </a:p>
        </p:txBody>
      </p:sp>
      <p:grpSp>
        <p:nvGrpSpPr>
          <p:cNvPr id="12" name="object 12"/>
          <p:cNvGrpSpPr/>
          <p:nvPr/>
        </p:nvGrpSpPr>
        <p:grpSpPr>
          <a:xfrm>
            <a:off x="0" y="4049267"/>
            <a:ext cx="5828030" cy="2140585"/>
            <a:chOff x="0" y="4049267"/>
            <a:chExt cx="5828030" cy="2140585"/>
          </a:xfrm>
        </p:grpSpPr>
        <p:sp>
          <p:nvSpPr>
            <p:cNvPr id="13" name="object 13"/>
            <p:cNvSpPr/>
            <p:nvPr/>
          </p:nvSpPr>
          <p:spPr>
            <a:xfrm>
              <a:off x="3829050" y="5883275"/>
              <a:ext cx="1992630" cy="300355"/>
            </a:xfrm>
            <a:custGeom>
              <a:avLst/>
              <a:gdLst/>
              <a:ahLst/>
              <a:cxnLst/>
              <a:rect l="l" t="t" r="r" b="b"/>
              <a:pathLst>
                <a:path w="1992629" h="300354">
                  <a:moveTo>
                    <a:pt x="1992249" y="0"/>
                  </a:moveTo>
                  <a:lnTo>
                    <a:pt x="0" y="300037"/>
                  </a:lnTo>
                </a:path>
              </a:pathLst>
            </a:custGeom>
            <a:ln w="12700">
              <a:solidFill>
                <a:srgbClr val="000000"/>
              </a:solidFill>
            </a:ln>
          </p:spPr>
          <p:txBody>
            <a:bodyPr wrap="square" lIns="0" tIns="0" rIns="0" bIns="0" rtlCol="0"/>
            <a:lstStyle/>
            <a:p>
              <a:endParaRPr/>
            </a:p>
          </p:txBody>
        </p:sp>
        <p:sp>
          <p:nvSpPr>
            <p:cNvPr id="14" name="object 14"/>
            <p:cNvSpPr/>
            <p:nvPr/>
          </p:nvSpPr>
          <p:spPr>
            <a:xfrm>
              <a:off x="0" y="4049267"/>
              <a:ext cx="2938272" cy="1237488"/>
            </a:xfrm>
            <a:prstGeom prst="rect">
              <a:avLst/>
            </a:prstGeom>
            <a:blipFill>
              <a:blip r:embed="rId5" cstate="print"/>
              <a:stretch>
                <a:fillRect/>
              </a:stretch>
            </a:blipFill>
          </p:spPr>
          <p:txBody>
            <a:bodyPr wrap="square" lIns="0" tIns="0" rIns="0" bIns="0" rtlCol="0"/>
            <a:lstStyle/>
            <a:p>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8200" y="304800"/>
            <a:ext cx="7924800" cy="751488"/>
          </a:xfrm>
          <a:prstGeom prst="rect">
            <a:avLst/>
          </a:prstGeom>
        </p:spPr>
        <p:txBody>
          <a:bodyPr vert="horz" wrap="square" lIns="0" tIns="12700" rIns="0" bIns="0" rtlCol="0">
            <a:spAutoFit/>
          </a:bodyPr>
          <a:lstStyle/>
          <a:p>
            <a:pPr marL="12700">
              <a:lnSpc>
                <a:spcPct val="100000"/>
              </a:lnSpc>
              <a:spcBef>
                <a:spcPts val="100"/>
              </a:spcBef>
              <a:tabLst>
                <a:tab pos="469265" algn="l"/>
              </a:tabLst>
            </a:pPr>
            <a:r>
              <a:rPr lang="en-US" sz="2400" b="1" spc="285" dirty="0">
                <a:solidFill>
                  <a:schemeClr val="tx1"/>
                </a:solidFill>
                <a:latin typeface="Georgia"/>
                <a:cs typeface="Bookman Uralic"/>
              </a:rPr>
              <a:t>PROCESSES INVOLVED IN EXCRETION AND OSMOREGULATION</a:t>
            </a:r>
            <a:endParaRPr sz="2400" b="1">
              <a:solidFill>
                <a:schemeClr val="tx1"/>
              </a:solidFill>
              <a:latin typeface="Bookman Uralic"/>
              <a:cs typeface="Bookman Uralic"/>
            </a:endParaRPr>
          </a:p>
        </p:txBody>
      </p:sp>
      <p:sp>
        <p:nvSpPr>
          <p:cNvPr id="3" name="object 3"/>
          <p:cNvSpPr txBox="1"/>
          <p:nvPr/>
        </p:nvSpPr>
        <p:spPr>
          <a:xfrm>
            <a:off x="459740" y="1524000"/>
            <a:ext cx="8097520" cy="5267468"/>
          </a:xfrm>
          <a:prstGeom prst="rect">
            <a:avLst/>
          </a:prstGeom>
        </p:spPr>
        <p:txBody>
          <a:bodyPr vert="horz" wrap="square" lIns="0" tIns="12065" rIns="0" bIns="0" rtlCol="0">
            <a:spAutoFit/>
          </a:bodyPr>
          <a:lstStyle/>
          <a:p>
            <a:pPr marL="870585" marR="140970" indent="-457834" algn="just">
              <a:lnSpc>
                <a:spcPct val="100000"/>
              </a:lnSpc>
              <a:spcBef>
                <a:spcPts val="95"/>
              </a:spcBef>
              <a:buFont typeface="Wingdings"/>
              <a:buChar char=""/>
              <a:tabLst>
                <a:tab pos="870585" algn="l"/>
                <a:tab pos="871219" algn="l"/>
                <a:tab pos="6900545" algn="l"/>
              </a:tabLst>
            </a:pPr>
            <a:r>
              <a:rPr lang="en-US" sz="2200" spc="70" dirty="0">
                <a:solidFill>
                  <a:srgbClr val="404040"/>
                </a:solidFill>
                <a:latin typeface="Georgia"/>
                <a:cs typeface="Georgia"/>
              </a:rPr>
              <a:t>It is a process which separates the small molecules and ions from the large molecules and cells present in the blood or tissue fluid on the basis of their differential abilities to pass through the pores in a membrane</a:t>
            </a:r>
            <a:endParaRPr sz="2200">
              <a:latin typeface="Georgia"/>
              <a:cs typeface="Georgia"/>
            </a:endParaRPr>
          </a:p>
          <a:p>
            <a:pPr marL="469900" indent="-457200">
              <a:lnSpc>
                <a:spcPct val="100000"/>
              </a:lnSpc>
              <a:spcBef>
                <a:spcPts val="570"/>
              </a:spcBef>
              <a:buAutoNum type="arabicPeriod" startAt="2"/>
              <a:tabLst>
                <a:tab pos="469265" algn="l"/>
                <a:tab pos="469900" algn="l"/>
              </a:tabLst>
            </a:pPr>
            <a:r>
              <a:rPr sz="2400" spc="90" dirty="0">
                <a:solidFill>
                  <a:srgbClr val="974707"/>
                </a:solidFill>
                <a:latin typeface="Georgia"/>
                <a:cs typeface="Georgia"/>
              </a:rPr>
              <a:t>Reabsorption</a:t>
            </a:r>
            <a:r>
              <a:rPr sz="2400" b="1" spc="90" dirty="0">
                <a:solidFill>
                  <a:srgbClr val="974707"/>
                </a:solidFill>
                <a:latin typeface="Bookman Uralic"/>
                <a:cs typeface="Bookman Uralic"/>
              </a:rPr>
              <a:t>:</a:t>
            </a:r>
            <a:endParaRPr sz="2400">
              <a:latin typeface="Bookman Uralic"/>
              <a:cs typeface="Bookman Uralic"/>
            </a:endParaRPr>
          </a:p>
          <a:p>
            <a:pPr marL="870585" lvl="1" indent="-457834">
              <a:lnSpc>
                <a:spcPct val="100000"/>
              </a:lnSpc>
              <a:spcBef>
                <a:spcPts val="535"/>
              </a:spcBef>
              <a:buFont typeface="Wingdings"/>
              <a:buChar char=""/>
              <a:tabLst>
                <a:tab pos="870585" algn="l"/>
                <a:tab pos="871219" algn="l"/>
              </a:tabLst>
            </a:pPr>
            <a:r>
              <a:rPr lang="en-US" sz="2200" spc="70" dirty="0">
                <a:solidFill>
                  <a:srgbClr val="404040"/>
                </a:solidFill>
                <a:latin typeface="Georgia"/>
                <a:cs typeface="Georgia"/>
              </a:rPr>
              <a:t>It is the selective uptake from the </a:t>
            </a:r>
            <a:r>
              <a:rPr lang="en-US" sz="2200" spc="70" dirty="0" err="1">
                <a:solidFill>
                  <a:srgbClr val="404040"/>
                </a:solidFill>
                <a:latin typeface="Georgia"/>
                <a:cs typeface="Georgia"/>
              </a:rPr>
              <a:t>ultrafiltrate</a:t>
            </a:r>
            <a:r>
              <a:rPr lang="en-US" sz="2200" spc="70" dirty="0">
                <a:solidFill>
                  <a:srgbClr val="404040"/>
                </a:solidFill>
                <a:latin typeface="Georgia"/>
                <a:cs typeface="Georgia"/>
              </a:rPr>
              <a:t> of solute molecules and water in amounts necessary for the body.</a:t>
            </a:r>
            <a:endParaRPr sz="2200">
              <a:latin typeface="Georgia"/>
              <a:cs typeface="Georgia"/>
            </a:endParaRPr>
          </a:p>
          <a:p>
            <a:pPr marL="469900" indent="-457200">
              <a:lnSpc>
                <a:spcPct val="100000"/>
              </a:lnSpc>
              <a:spcBef>
                <a:spcPts val="565"/>
              </a:spcBef>
              <a:buAutoNum type="arabicPeriod" startAt="3"/>
              <a:tabLst>
                <a:tab pos="469265" algn="l"/>
                <a:tab pos="469900" algn="l"/>
              </a:tabLst>
            </a:pPr>
            <a:r>
              <a:rPr sz="2400" spc="90" dirty="0">
                <a:solidFill>
                  <a:srgbClr val="974707"/>
                </a:solidFill>
                <a:latin typeface="Georgia"/>
                <a:cs typeface="Georgia"/>
              </a:rPr>
              <a:t>Secretion</a:t>
            </a:r>
            <a:r>
              <a:rPr sz="2400" b="1" spc="90" dirty="0">
                <a:solidFill>
                  <a:srgbClr val="974707"/>
                </a:solidFill>
                <a:latin typeface="Bookman Uralic"/>
                <a:cs typeface="Bookman Uralic"/>
              </a:rPr>
              <a:t>:</a:t>
            </a:r>
            <a:endParaRPr sz="2400">
              <a:latin typeface="Bookman Uralic"/>
              <a:cs typeface="Bookman Uralic"/>
            </a:endParaRPr>
          </a:p>
          <a:p>
            <a:pPr marL="870585" marR="5080" lvl="1" indent="-457834">
              <a:lnSpc>
                <a:spcPct val="100000"/>
              </a:lnSpc>
              <a:spcBef>
                <a:spcPts val="535"/>
              </a:spcBef>
              <a:buFont typeface="Wingdings"/>
              <a:buChar char=""/>
              <a:tabLst>
                <a:tab pos="870585" algn="l"/>
                <a:tab pos="871219" algn="l"/>
              </a:tabLst>
            </a:pPr>
            <a:r>
              <a:rPr sz="2200" spc="100" dirty="0">
                <a:solidFill>
                  <a:srgbClr val="404040"/>
                </a:solidFill>
                <a:latin typeface="Georgia"/>
                <a:cs typeface="Georgia"/>
              </a:rPr>
              <a:t>Other </a:t>
            </a:r>
            <a:r>
              <a:rPr sz="2200" spc="150" dirty="0">
                <a:solidFill>
                  <a:srgbClr val="404040"/>
                </a:solidFill>
                <a:latin typeface="Georgia"/>
                <a:cs typeface="Georgia"/>
              </a:rPr>
              <a:t>substances </a:t>
            </a:r>
            <a:r>
              <a:rPr sz="2200" spc="95" dirty="0">
                <a:solidFill>
                  <a:srgbClr val="404040"/>
                </a:solidFill>
                <a:latin typeface="Georgia"/>
                <a:cs typeface="Georgia"/>
              </a:rPr>
              <a:t>are extracted </a:t>
            </a:r>
            <a:r>
              <a:rPr sz="2200" spc="55" dirty="0">
                <a:solidFill>
                  <a:srgbClr val="404040"/>
                </a:solidFill>
                <a:latin typeface="Georgia"/>
                <a:cs typeface="Georgia"/>
              </a:rPr>
              <a:t>from </a:t>
            </a:r>
            <a:r>
              <a:rPr sz="2200" spc="85" dirty="0">
                <a:solidFill>
                  <a:srgbClr val="404040"/>
                </a:solidFill>
                <a:latin typeface="Georgia"/>
                <a:cs typeface="Georgia"/>
              </a:rPr>
              <a:t>body </a:t>
            </a:r>
            <a:r>
              <a:rPr sz="2200" spc="90" dirty="0">
                <a:solidFill>
                  <a:srgbClr val="404040"/>
                </a:solidFill>
                <a:latin typeface="Georgia"/>
                <a:cs typeface="Georgia"/>
              </a:rPr>
              <a:t>fluids </a:t>
            </a:r>
            <a:r>
              <a:rPr sz="2200" spc="130" dirty="0">
                <a:solidFill>
                  <a:srgbClr val="404040"/>
                </a:solidFill>
                <a:latin typeface="Georgia"/>
                <a:cs typeface="Georgia"/>
              </a:rPr>
              <a:t>and  </a:t>
            </a:r>
            <a:r>
              <a:rPr sz="2200" spc="100" dirty="0">
                <a:solidFill>
                  <a:srgbClr val="404040"/>
                </a:solidFill>
                <a:latin typeface="Georgia"/>
                <a:cs typeface="Georgia"/>
              </a:rPr>
              <a:t>added </a:t>
            </a:r>
            <a:r>
              <a:rPr sz="2200" spc="55" dirty="0">
                <a:solidFill>
                  <a:srgbClr val="404040"/>
                </a:solidFill>
                <a:latin typeface="Georgia"/>
                <a:cs typeface="Georgia"/>
              </a:rPr>
              <a:t>to </a:t>
            </a:r>
            <a:r>
              <a:rPr sz="2200" spc="105" dirty="0">
                <a:solidFill>
                  <a:srgbClr val="404040"/>
                </a:solidFill>
                <a:latin typeface="Georgia"/>
                <a:cs typeface="Georgia"/>
              </a:rPr>
              <a:t>the </a:t>
            </a:r>
            <a:r>
              <a:rPr sz="2200" spc="110" dirty="0">
                <a:solidFill>
                  <a:srgbClr val="404040"/>
                </a:solidFill>
                <a:latin typeface="Georgia"/>
                <a:cs typeface="Georgia"/>
              </a:rPr>
              <a:t>contents </a:t>
            </a:r>
            <a:r>
              <a:rPr sz="2200" spc="10" dirty="0">
                <a:solidFill>
                  <a:srgbClr val="404040"/>
                </a:solidFill>
                <a:latin typeface="Georgia"/>
                <a:cs typeface="Georgia"/>
              </a:rPr>
              <a:t>of </a:t>
            </a:r>
            <a:r>
              <a:rPr sz="2200" spc="105" dirty="0">
                <a:solidFill>
                  <a:srgbClr val="404040"/>
                </a:solidFill>
                <a:latin typeface="Georgia"/>
                <a:cs typeface="Georgia"/>
              </a:rPr>
              <a:t>the </a:t>
            </a:r>
            <a:r>
              <a:rPr sz="2200" spc="85" dirty="0">
                <a:solidFill>
                  <a:srgbClr val="404040"/>
                </a:solidFill>
                <a:latin typeface="Georgia"/>
                <a:cs typeface="Georgia"/>
              </a:rPr>
              <a:t>excretory</a:t>
            </a:r>
            <a:r>
              <a:rPr sz="2200" spc="155" dirty="0">
                <a:solidFill>
                  <a:srgbClr val="404040"/>
                </a:solidFill>
                <a:latin typeface="Georgia"/>
                <a:cs typeface="Georgia"/>
              </a:rPr>
              <a:t> </a:t>
            </a:r>
            <a:r>
              <a:rPr sz="2200" spc="120" dirty="0">
                <a:solidFill>
                  <a:srgbClr val="404040"/>
                </a:solidFill>
                <a:latin typeface="Georgia"/>
                <a:cs typeface="Georgia"/>
              </a:rPr>
              <a:t>tube.</a:t>
            </a:r>
            <a:endParaRPr sz="2200">
              <a:latin typeface="Georgia"/>
              <a:cs typeface="Georgia"/>
            </a:endParaRPr>
          </a:p>
          <a:p>
            <a:pPr marL="469900" indent="-457200">
              <a:lnSpc>
                <a:spcPct val="100000"/>
              </a:lnSpc>
              <a:spcBef>
                <a:spcPts val="575"/>
              </a:spcBef>
              <a:buAutoNum type="arabicPeriod" startAt="3"/>
              <a:tabLst>
                <a:tab pos="469265" algn="l"/>
                <a:tab pos="469900" algn="l"/>
              </a:tabLst>
            </a:pPr>
            <a:r>
              <a:rPr sz="2400" spc="90" dirty="0">
                <a:solidFill>
                  <a:srgbClr val="974707"/>
                </a:solidFill>
                <a:latin typeface="Georgia"/>
                <a:cs typeface="Georgia"/>
              </a:rPr>
              <a:t>Excretion</a:t>
            </a:r>
            <a:r>
              <a:rPr sz="2400" b="1" spc="90" dirty="0">
                <a:solidFill>
                  <a:srgbClr val="974707"/>
                </a:solidFill>
                <a:latin typeface="Bookman Uralic"/>
                <a:cs typeface="Bookman Uralic"/>
              </a:rPr>
              <a:t>:</a:t>
            </a:r>
            <a:endParaRPr sz="2400">
              <a:latin typeface="Bookman Uralic"/>
              <a:cs typeface="Bookman Uralic"/>
            </a:endParaRPr>
          </a:p>
          <a:p>
            <a:pPr marL="870585" lvl="1" indent="-457834">
              <a:lnSpc>
                <a:spcPct val="100000"/>
              </a:lnSpc>
              <a:spcBef>
                <a:spcPts val="535"/>
              </a:spcBef>
              <a:buFont typeface="Wingdings"/>
              <a:buChar char=""/>
              <a:tabLst>
                <a:tab pos="870585" algn="l"/>
                <a:tab pos="871219" algn="l"/>
              </a:tabLst>
            </a:pPr>
            <a:r>
              <a:rPr sz="2200" spc="70" dirty="0">
                <a:solidFill>
                  <a:srgbClr val="404040"/>
                </a:solidFill>
                <a:latin typeface="Georgia"/>
                <a:cs typeface="Georgia"/>
              </a:rPr>
              <a:t>The </a:t>
            </a:r>
            <a:r>
              <a:rPr sz="2200" spc="60" dirty="0">
                <a:solidFill>
                  <a:srgbClr val="404040"/>
                </a:solidFill>
                <a:latin typeface="Georgia"/>
                <a:cs typeface="Georgia"/>
              </a:rPr>
              <a:t>filtrate </a:t>
            </a:r>
            <a:r>
              <a:rPr sz="2200" spc="95" dirty="0">
                <a:solidFill>
                  <a:srgbClr val="404040"/>
                </a:solidFill>
                <a:latin typeface="Georgia"/>
                <a:cs typeface="Georgia"/>
              </a:rPr>
              <a:t>leaves </a:t>
            </a:r>
            <a:r>
              <a:rPr sz="2200" spc="105" dirty="0">
                <a:solidFill>
                  <a:srgbClr val="404040"/>
                </a:solidFill>
                <a:latin typeface="Georgia"/>
                <a:cs typeface="Georgia"/>
              </a:rPr>
              <a:t>the </a:t>
            </a:r>
            <a:r>
              <a:rPr sz="2200" spc="120" dirty="0">
                <a:solidFill>
                  <a:srgbClr val="404040"/>
                </a:solidFill>
                <a:latin typeface="Georgia"/>
                <a:cs typeface="Georgia"/>
              </a:rPr>
              <a:t>system </a:t>
            </a:r>
            <a:r>
              <a:rPr sz="2200" spc="130" dirty="0">
                <a:solidFill>
                  <a:srgbClr val="404040"/>
                </a:solidFill>
                <a:latin typeface="Georgia"/>
                <a:cs typeface="Georgia"/>
              </a:rPr>
              <a:t>and </a:t>
            </a:r>
            <a:r>
              <a:rPr sz="2200" spc="105" dirty="0">
                <a:solidFill>
                  <a:srgbClr val="404040"/>
                </a:solidFill>
                <a:latin typeface="Georgia"/>
                <a:cs typeface="Georgia"/>
              </a:rPr>
              <a:t>the</a:t>
            </a:r>
            <a:r>
              <a:rPr sz="2200" spc="665" dirty="0">
                <a:solidFill>
                  <a:srgbClr val="404040"/>
                </a:solidFill>
                <a:latin typeface="Georgia"/>
                <a:cs typeface="Georgia"/>
              </a:rPr>
              <a:t> </a:t>
            </a:r>
            <a:r>
              <a:rPr sz="2200" spc="90" dirty="0">
                <a:solidFill>
                  <a:srgbClr val="404040"/>
                </a:solidFill>
                <a:latin typeface="Georgia"/>
                <a:cs typeface="Georgia"/>
              </a:rPr>
              <a:t>body.</a:t>
            </a:r>
            <a:endParaRPr sz="2200">
              <a:latin typeface="Georgia"/>
              <a:cs typeface="Georgia"/>
            </a:endParaRPr>
          </a:p>
        </p:txBody>
      </p:sp>
      <p:sp>
        <p:nvSpPr>
          <p:cNvPr id="8" name="object 2"/>
          <p:cNvSpPr txBox="1">
            <a:spLocks/>
          </p:cNvSpPr>
          <p:nvPr/>
        </p:nvSpPr>
        <p:spPr>
          <a:xfrm>
            <a:off x="609600" y="1143000"/>
            <a:ext cx="2971800" cy="391160"/>
          </a:xfrm>
          <a:prstGeom prst="rect">
            <a:avLst/>
          </a:prstGeom>
        </p:spPr>
        <p:txBody>
          <a:bodyPr vert="horz" wrap="square" lIns="0" tIns="12700" rIns="0" bIns="0" rtlCol="0" anchor="b">
            <a:spAutoFit/>
          </a:bodyPr>
          <a:lstStyle/>
          <a:p>
            <a:pPr marL="12700" marR="0" lvl="0" indent="0" algn="l" defTabSz="914400" rtl="0" eaLnBrk="1" fontAlgn="auto" latinLnBrk="0" hangingPunct="1">
              <a:lnSpc>
                <a:spcPct val="100000"/>
              </a:lnSpc>
              <a:spcBef>
                <a:spcPts val="100"/>
              </a:spcBef>
              <a:spcAft>
                <a:spcPts val="0"/>
              </a:spcAft>
              <a:buClrTx/>
              <a:buSzTx/>
              <a:buFontTx/>
              <a:buNone/>
              <a:tabLst>
                <a:tab pos="469265" algn="l"/>
              </a:tabLst>
              <a:defRPr/>
            </a:pPr>
            <a:r>
              <a:rPr kumimoji="0" lang="en-US" sz="2400" b="0" i="0" u="none" strike="noStrike" kern="1200" cap="none" spc="285" normalizeH="0" baseline="0" noProof="0" dirty="0">
                <a:ln>
                  <a:noFill/>
                </a:ln>
                <a:solidFill>
                  <a:srgbClr val="974707"/>
                </a:solidFill>
                <a:effectLst/>
                <a:uLnTx/>
                <a:uFillTx/>
                <a:latin typeface="Georgia"/>
                <a:ea typeface="+mj-ea"/>
                <a:cs typeface="Georgia"/>
              </a:rPr>
              <a:t>1.	Ultra </a:t>
            </a:r>
            <a:r>
              <a:rPr kumimoji="0" lang="en-US" sz="2400" b="0" i="0" u="none" strike="noStrike" kern="1200" cap="none" spc="65" normalizeH="0" baseline="0" noProof="0" dirty="0">
                <a:ln>
                  <a:noFill/>
                </a:ln>
                <a:solidFill>
                  <a:srgbClr val="974707"/>
                </a:solidFill>
                <a:effectLst/>
                <a:uLnTx/>
                <a:uFillTx/>
                <a:latin typeface="Georgia"/>
                <a:ea typeface="+mj-ea"/>
                <a:cs typeface="Georgia"/>
              </a:rPr>
              <a:t>Filtration</a:t>
            </a:r>
            <a:r>
              <a:rPr kumimoji="0" lang="en-US" sz="2400" b="1" i="0" u="none" strike="noStrike" kern="1200" cap="none" spc="65" normalizeH="0" baseline="0" noProof="0" dirty="0">
                <a:ln>
                  <a:noFill/>
                </a:ln>
                <a:solidFill>
                  <a:srgbClr val="974707"/>
                </a:solidFill>
                <a:effectLst/>
                <a:uLnTx/>
                <a:uFillTx/>
                <a:latin typeface="Bookman Uralic"/>
                <a:ea typeface="+mj-ea"/>
                <a:cs typeface="Bookman Uralic"/>
              </a:rPr>
              <a:t>:</a:t>
            </a:r>
            <a:endParaRPr kumimoji="0" lang="en-US" sz="2400" b="0" i="0" u="none" strike="noStrike" kern="1200" cap="none" spc="0" normalizeH="0" baseline="0" noProof="0" dirty="0">
              <a:ln>
                <a:noFill/>
              </a:ln>
              <a:solidFill>
                <a:schemeClr val="tx2"/>
              </a:solidFill>
              <a:effectLst/>
              <a:uLnTx/>
              <a:uFillTx/>
              <a:latin typeface="Bookman Uralic"/>
              <a:ea typeface="+mj-ea"/>
              <a:cs typeface="Bookman Urali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Excretory Organs</a:t>
            </a:r>
          </a:p>
        </p:txBody>
      </p:sp>
      <p:sp>
        <p:nvSpPr>
          <p:cNvPr id="3" name="Content Placeholder 2"/>
          <p:cNvSpPr>
            <a:spLocks noGrp="1"/>
          </p:cNvSpPr>
          <p:nvPr>
            <p:ph idx="1"/>
          </p:nvPr>
        </p:nvSpPr>
        <p:spPr/>
        <p:txBody>
          <a:bodyPr/>
          <a:lstStyle/>
          <a:p>
            <a:r>
              <a:rPr lang="en-US" dirty="0"/>
              <a:t>Kidneys are primary or  major excretory organs in man and other </a:t>
            </a:r>
            <a:r>
              <a:rPr lang="en-US" dirty="0" err="1"/>
              <a:t>vertebrtaes</a:t>
            </a:r>
            <a:r>
              <a:rPr lang="en-US" dirty="0"/>
              <a:t>.</a:t>
            </a:r>
          </a:p>
          <a:p>
            <a:r>
              <a:rPr lang="en-US" dirty="0"/>
              <a:t> Some other organs such as lungs, liver, intestine and skin also remove certain metabolic wastes besides their normal function</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940" y="304545"/>
            <a:ext cx="5168265" cy="1550670"/>
          </a:xfrm>
          <a:prstGeom prst="rect">
            <a:avLst/>
          </a:prstGeom>
        </p:spPr>
        <p:txBody>
          <a:bodyPr vert="horz" wrap="square" lIns="0" tIns="12700" rIns="0" bIns="0" rtlCol="0">
            <a:spAutoFit/>
          </a:bodyPr>
          <a:lstStyle/>
          <a:p>
            <a:pPr marL="12700" marR="5080">
              <a:lnSpc>
                <a:spcPct val="100000"/>
              </a:lnSpc>
              <a:spcBef>
                <a:spcPts val="100"/>
              </a:spcBef>
            </a:pPr>
            <a:r>
              <a:rPr sz="5000" b="0" spc="-95" dirty="0">
                <a:latin typeface="Arial"/>
                <a:cs typeface="Arial"/>
              </a:rPr>
              <a:t>P</a:t>
            </a:r>
            <a:r>
              <a:rPr sz="4000" b="0" spc="-95" dirty="0">
                <a:latin typeface="Arial"/>
                <a:cs typeface="Arial"/>
              </a:rPr>
              <a:t>ARTS </a:t>
            </a:r>
            <a:r>
              <a:rPr sz="4000" b="0" spc="-5" dirty="0">
                <a:latin typeface="Arial"/>
                <a:cs typeface="Arial"/>
              </a:rPr>
              <a:t>OF </a:t>
            </a:r>
            <a:r>
              <a:rPr sz="5000" b="0" spc="-15" dirty="0">
                <a:latin typeface="Arial"/>
                <a:cs typeface="Arial"/>
              </a:rPr>
              <a:t>U</a:t>
            </a:r>
            <a:r>
              <a:rPr sz="4000" b="0" spc="-15" dirty="0">
                <a:latin typeface="Arial"/>
                <a:cs typeface="Arial"/>
              </a:rPr>
              <a:t>RINARY  </a:t>
            </a:r>
            <a:r>
              <a:rPr sz="5000" b="0" spc="-5" dirty="0">
                <a:latin typeface="Arial"/>
                <a:cs typeface="Arial"/>
              </a:rPr>
              <a:t>S</a:t>
            </a:r>
            <a:r>
              <a:rPr sz="4000" b="0" spc="-5" dirty="0">
                <a:latin typeface="Arial"/>
                <a:cs typeface="Arial"/>
              </a:rPr>
              <a:t>YSTEM</a:t>
            </a:r>
            <a:endParaRPr sz="4000">
              <a:latin typeface="Arial"/>
              <a:cs typeface="Arial"/>
            </a:endParaRPr>
          </a:p>
        </p:txBody>
      </p:sp>
      <p:sp>
        <p:nvSpPr>
          <p:cNvPr id="3" name="object 3"/>
          <p:cNvSpPr txBox="1"/>
          <p:nvPr/>
        </p:nvSpPr>
        <p:spPr>
          <a:xfrm>
            <a:off x="304800" y="2077080"/>
            <a:ext cx="2971800" cy="4013278"/>
          </a:xfrm>
          <a:prstGeom prst="rect">
            <a:avLst/>
          </a:prstGeom>
        </p:spPr>
        <p:txBody>
          <a:bodyPr vert="horz" wrap="square" lIns="0" tIns="88265" rIns="0" bIns="0" rtlCol="0">
            <a:spAutoFit/>
          </a:bodyPr>
          <a:lstStyle/>
          <a:p>
            <a:pPr marL="471170" indent="-459105">
              <a:lnSpc>
                <a:spcPct val="100000"/>
              </a:lnSpc>
              <a:spcBef>
                <a:spcPts val="695"/>
              </a:spcBef>
              <a:buClr>
                <a:srgbClr val="6D9FAF"/>
              </a:buClr>
              <a:buSzPct val="70000"/>
              <a:buFont typeface="Wingdings"/>
              <a:buChar char=""/>
              <a:tabLst>
                <a:tab pos="471170" algn="l"/>
                <a:tab pos="471805" algn="l"/>
              </a:tabLst>
            </a:pPr>
            <a:r>
              <a:rPr lang="en-US" sz="4000" spc="-5" dirty="0">
                <a:latin typeface="Arial"/>
                <a:cs typeface="Arial"/>
              </a:rPr>
              <a:t> A pair of </a:t>
            </a:r>
            <a:r>
              <a:rPr sz="4000" spc="-5">
                <a:latin typeface="Arial"/>
                <a:cs typeface="Arial"/>
              </a:rPr>
              <a:t>Kidney</a:t>
            </a:r>
            <a:r>
              <a:rPr lang="en-US" sz="4000" spc="-5" dirty="0">
                <a:latin typeface="Arial"/>
                <a:cs typeface="Arial"/>
              </a:rPr>
              <a:t>s</a:t>
            </a:r>
            <a:endParaRPr sz="4000">
              <a:latin typeface="Arial"/>
              <a:cs typeface="Arial"/>
            </a:endParaRPr>
          </a:p>
          <a:p>
            <a:pPr marL="471170" indent="-459105">
              <a:lnSpc>
                <a:spcPct val="100000"/>
              </a:lnSpc>
              <a:spcBef>
                <a:spcPts val="600"/>
              </a:spcBef>
              <a:buClr>
                <a:srgbClr val="6D9FAF"/>
              </a:buClr>
              <a:buSzPct val="70000"/>
              <a:buFont typeface="Wingdings"/>
              <a:buChar char=""/>
              <a:tabLst>
                <a:tab pos="471170" algn="l"/>
                <a:tab pos="471805" algn="l"/>
              </a:tabLst>
            </a:pPr>
            <a:r>
              <a:rPr lang="en-US" sz="4000" spc="-5" dirty="0">
                <a:latin typeface="Arial"/>
                <a:cs typeface="Arial"/>
              </a:rPr>
              <a:t> A pair of </a:t>
            </a:r>
            <a:r>
              <a:rPr sz="4000" spc="-5">
                <a:latin typeface="Arial"/>
                <a:cs typeface="Arial"/>
              </a:rPr>
              <a:t>Ureters</a:t>
            </a:r>
            <a:endParaRPr sz="4000">
              <a:latin typeface="Arial"/>
              <a:cs typeface="Arial"/>
            </a:endParaRPr>
          </a:p>
          <a:p>
            <a:pPr marL="471170" indent="-459105">
              <a:lnSpc>
                <a:spcPct val="100000"/>
              </a:lnSpc>
              <a:spcBef>
                <a:spcPts val="605"/>
              </a:spcBef>
              <a:buClr>
                <a:srgbClr val="6D9FAF"/>
              </a:buClr>
              <a:buSzPct val="70000"/>
              <a:buFont typeface="Wingdings"/>
              <a:buChar char=""/>
              <a:tabLst>
                <a:tab pos="471170" algn="l"/>
                <a:tab pos="471805" algn="l"/>
              </a:tabLst>
            </a:pPr>
            <a:r>
              <a:rPr lang="en-US" sz="4000" spc="-5" dirty="0">
                <a:latin typeface="Arial"/>
                <a:cs typeface="Arial"/>
              </a:rPr>
              <a:t> </a:t>
            </a:r>
            <a:r>
              <a:rPr sz="4000" spc="-5">
                <a:latin typeface="Arial"/>
                <a:cs typeface="Arial"/>
              </a:rPr>
              <a:t>Bladder</a:t>
            </a:r>
            <a:endParaRPr sz="4000">
              <a:latin typeface="Arial"/>
              <a:cs typeface="Arial"/>
            </a:endParaRPr>
          </a:p>
          <a:p>
            <a:pPr marL="471170" indent="-459105">
              <a:lnSpc>
                <a:spcPct val="100000"/>
              </a:lnSpc>
              <a:spcBef>
                <a:spcPts val="600"/>
              </a:spcBef>
              <a:buClr>
                <a:srgbClr val="6D9FAF"/>
              </a:buClr>
              <a:buSzPct val="70000"/>
              <a:buFont typeface="Wingdings"/>
              <a:buChar char=""/>
              <a:tabLst>
                <a:tab pos="471170" algn="l"/>
                <a:tab pos="471805" algn="l"/>
              </a:tabLst>
            </a:pPr>
            <a:r>
              <a:rPr sz="4000" spc="-5" dirty="0">
                <a:latin typeface="Arial"/>
                <a:cs typeface="Arial"/>
              </a:rPr>
              <a:t>Urethra</a:t>
            </a:r>
            <a:endParaRPr sz="4000">
              <a:latin typeface="Arial"/>
              <a:cs typeface="Arial"/>
            </a:endParaRPr>
          </a:p>
        </p:txBody>
      </p:sp>
      <p:sp>
        <p:nvSpPr>
          <p:cNvPr id="4" name="object 4"/>
          <p:cNvSpPr/>
          <p:nvPr/>
        </p:nvSpPr>
        <p:spPr>
          <a:xfrm>
            <a:off x="3200400" y="1295400"/>
            <a:ext cx="4876800" cy="45720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4495800" y="457200"/>
            <a:ext cx="2839720" cy="1240790"/>
            <a:chOff x="2983992" y="307847"/>
            <a:chExt cx="2839720" cy="1240790"/>
          </a:xfrm>
        </p:grpSpPr>
        <p:sp>
          <p:nvSpPr>
            <p:cNvPr id="4" name="object 4"/>
            <p:cNvSpPr/>
            <p:nvPr/>
          </p:nvSpPr>
          <p:spPr>
            <a:xfrm>
              <a:off x="3518789" y="744981"/>
              <a:ext cx="1795018" cy="780033"/>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2983992" y="307847"/>
              <a:ext cx="2839211" cy="1240536"/>
            </a:xfrm>
            <a:prstGeom prst="rect">
              <a:avLst/>
            </a:prstGeom>
            <a:blipFill>
              <a:blip r:embed="rId3" cstate="print"/>
              <a:stretch>
                <a:fillRect/>
              </a:stretch>
            </a:blipFill>
          </p:spPr>
          <p:txBody>
            <a:bodyPr wrap="square" lIns="0" tIns="0" rIns="0" bIns="0" rtlCol="0"/>
            <a:lstStyle/>
            <a:p>
              <a:endParaRPr/>
            </a:p>
          </p:txBody>
        </p:sp>
      </p:grpSp>
      <p:sp>
        <p:nvSpPr>
          <p:cNvPr id="6" name="object 6"/>
          <p:cNvSpPr txBox="1"/>
          <p:nvPr/>
        </p:nvSpPr>
        <p:spPr>
          <a:xfrm>
            <a:off x="381000" y="2590800"/>
            <a:ext cx="8490585" cy="3689472"/>
          </a:xfrm>
          <a:prstGeom prst="rect">
            <a:avLst/>
          </a:prstGeom>
        </p:spPr>
        <p:txBody>
          <a:bodyPr vert="horz" wrap="square" lIns="0" tIns="49530" rIns="0" bIns="0" rtlCol="0">
            <a:spAutoFit/>
          </a:bodyPr>
          <a:lstStyle/>
          <a:p>
            <a:pPr marL="2890520" marR="154305" indent="-287020" algn="just">
              <a:lnSpc>
                <a:spcPts val="2380"/>
              </a:lnSpc>
              <a:spcBef>
                <a:spcPts val="390"/>
              </a:spcBef>
              <a:buFont typeface="Wingdings"/>
              <a:buChar char=""/>
              <a:tabLst>
                <a:tab pos="2890520" algn="l"/>
                <a:tab pos="2891155" algn="l"/>
              </a:tabLst>
            </a:pPr>
            <a:r>
              <a:rPr lang="en-US" sz="2200" spc="80" dirty="0">
                <a:solidFill>
                  <a:srgbClr val="404040"/>
                </a:solidFill>
                <a:latin typeface="Georgia"/>
                <a:cs typeface="Georgia"/>
              </a:rPr>
              <a:t> A pair of kidneys is l</a:t>
            </a:r>
            <a:r>
              <a:rPr sz="2200" spc="80">
                <a:solidFill>
                  <a:srgbClr val="404040"/>
                </a:solidFill>
                <a:latin typeface="Georgia"/>
                <a:cs typeface="Georgia"/>
              </a:rPr>
              <a:t>ocated </a:t>
            </a:r>
            <a:r>
              <a:rPr lang="en-US" sz="2200" spc="80" dirty="0">
                <a:solidFill>
                  <a:srgbClr val="404040"/>
                </a:solidFill>
                <a:latin typeface="Georgia"/>
                <a:cs typeface="Georgia"/>
              </a:rPr>
              <a:t> on </a:t>
            </a:r>
            <a:r>
              <a:rPr sz="2200" spc="95">
                <a:solidFill>
                  <a:srgbClr val="404040"/>
                </a:solidFill>
                <a:latin typeface="Georgia"/>
                <a:cs typeface="Georgia"/>
              </a:rPr>
              <a:t>both </a:t>
            </a:r>
            <a:r>
              <a:rPr sz="2200" spc="110" dirty="0">
                <a:solidFill>
                  <a:srgbClr val="404040"/>
                </a:solidFill>
                <a:latin typeface="Georgia"/>
                <a:cs typeface="Georgia"/>
              </a:rPr>
              <a:t>sides </a:t>
            </a:r>
            <a:r>
              <a:rPr sz="2200" spc="10" dirty="0">
                <a:solidFill>
                  <a:srgbClr val="404040"/>
                </a:solidFill>
                <a:latin typeface="Georgia"/>
                <a:cs typeface="Georgia"/>
              </a:rPr>
              <a:t>of </a:t>
            </a:r>
            <a:r>
              <a:rPr sz="2200" spc="105" dirty="0">
                <a:solidFill>
                  <a:srgbClr val="404040"/>
                </a:solidFill>
                <a:latin typeface="Georgia"/>
                <a:cs typeface="Georgia"/>
              </a:rPr>
              <a:t>the </a:t>
            </a:r>
            <a:r>
              <a:rPr sz="2200" spc="100" dirty="0">
                <a:solidFill>
                  <a:srgbClr val="404040"/>
                </a:solidFill>
                <a:latin typeface="Georgia"/>
                <a:cs typeface="Georgia"/>
              </a:rPr>
              <a:t>spine </a:t>
            </a:r>
            <a:r>
              <a:rPr sz="2200" spc="90" dirty="0">
                <a:solidFill>
                  <a:srgbClr val="404040"/>
                </a:solidFill>
                <a:latin typeface="Georgia"/>
                <a:cs typeface="Georgia"/>
              </a:rPr>
              <a:t>between  </a:t>
            </a:r>
            <a:r>
              <a:rPr sz="2200" spc="95" dirty="0">
                <a:solidFill>
                  <a:srgbClr val="404040"/>
                </a:solidFill>
                <a:latin typeface="Georgia"/>
                <a:cs typeface="Georgia"/>
              </a:rPr>
              <a:t>thoracic </a:t>
            </a:r>
            <a:r>
              <a:rPr sz="2200" spc="130" dirty="0">
                <a:solidFill>
                  <a:srgbClr val="404040"/>
                </a:solidFill>
                <a:latin typeface="Georgia"/>
                <a:cs typeface="Georgia"/>
              </a:rPr>
              <a:t>and </a:t>
            </a:r>
            <a:r>
              <a:rPr sz="2200" spc="120" dirty="0">
                <a:solidFill>
                  <a:srgbClr val="404040"/>
                </a:solidFill>
                <a:latin typeface="Georgia"/>
                <a:cs typeface="Georgia"/>
              </a:rPr>
              <a:t>lumbar</a:t>
            </a:r>
            <a:r>
              <a:rPr sz="2200" spc="300" dirty="0">
                <a:solidFill>
                  <a:srgbClr val="404040"/>
                </a:solidFill>
                <a:latin typeface="Georgia"/>
                <a:cs typeface="Georgia"/>
              </a:rPr>
              <a:t> </a:t>
            </a:r>
            <a:r>
              <a:rPr sz="2200" spc="85" dirty="0">
                <a:solidFill>
                  <a:srgbClr val="404040"/>
                </a:solidFill>
                <a:latin typeface="Georgia"/>
                <a:cs typeface="Georgia"/>
              </a:rPr>
              <a:t>vertebrae.</a:t>
            </a:r>
            <a:endParaRPr sz="2200">
              <a:latin typeface="Georgia"/>
              <a:cs typeface="Georgia"/>
            </a:endParaRPr>
          </a:p>
          <a:p>
            <a:pPr algn="just">
              <a:lnSpc>
                <a:spcPct val="100000"/>
              </a:lnSpc>
              <a:spcBef>
                <a:spcPts val="20"/>
              </a:spcBef>
              <a:buClr>
                <a:srgbClr val="404040"/>
              </a:buClr>
              <a:buFont typeface="Wingdings"/>
              <a:buChar char=""/>
            </a:pPr>
            <a:endParaRPr sz="3000">
              <a:latin typeface="Georgia"/>
              <a:cs typeface="Georgia"/>
            </a:endParaRPr>
          </a:p>
          <a:p>
            <a:pPr marL="2890520" marR="178435" indent="-287020" algn="just">
              <a:lnSpc>
                <a:spcPts val="2380"/>
              </a:lnSpc>
              <a:buFont typeface="Wingdings"/>
              <a:buChar char=""/>
              <a:tabLst>
                <a:tab pos="2890520" algn="l"/>
                <a:tab pos="2891155" algn="l"/>
              </a:tabLst>
            </a:pPr>
            <a:r>
              <a:rPr lang="en-US" sz="2200" spc="75" dirty="0">
                <a:solidFill>
                  <a:srgbClr val="404040"/>
                </a:solidFill>
                <a:latin typeface="Georgia"/>
                <a:cs typeface="Georgia"/>
              </a:rPr>
              <a:t>Kidneys are dark red, bean </a:t>
            </a:r>
            <a:r>
              <a:rPr lang="en-US" sz="2200" spc="75" dirty="0" err="1">
                <a:solidFill>
                  <a:srgbClr val="404040"/>
                </a:solidFill>
                <a:latin typeface="Georgia"/>
                <a:cs typeface="Georgia"/>
              </a:rPr>
              <a:t>shapedorgans</a:t>
            </a:r>
            <a:endParaRPr sz="2200">
              <a:latin typeface="Georgia"/>
              <a:cs typeface="Georgia"/>
            </a:endParaRPr>
          </a:p>
          <a:p>
            <a:pPr algn="just">
              <a:lnSpc>
                <a:spcPct val="100000"/>
              </a:lnSpc>
              <a:spcBef>
                <a:spcPts val="15"/>
              </a:spcBef>
              <a:buClr>
                <a:srgbClr val="404040"/>
              </a:buClr>
              <a:buFont typeface="Wingdings"/>
              <a:buChar char=""/>
            </a:pPr>
            <a:endParaRPr sz="3000">
              <a:latin typeface="Georgia"/>
              <a:cs typeface="Georgia"/>
            </a:endParaRPr>
          </a:p>
          <a:p>
            <a:pPr marL="2890520" marR="5080" indent="-287020" algn="just">
              <a:lnSpc>
                <a:spcPts val="2380"/>
              </a:lnSpc>
              <a:buFont typeface="Wingdings"/>
              <a:buChar char=""/>
              <a:tabLst>
                <a:tab pos="2890520" algn="l"/>
                <a:tab pos="2891155" algn="l"/>
              </a:tabLst>
            </a:pPr>
            <a:r>
              <a:rPr lang="en-US" sz="2200" spc="114" dirty="0">
                <a:solidFill>
                  <a:srgbClr val="404040"/>
                </a:solidFill>
                <a:latin typeface="Georgia"/>
                <a:cs typeface="Georgia"/>
              </a:rPr>
              <a:t>Weighing about 150 gm in adult male and 135 gm in adult female</a:t>
            </a:r>
            <a:endParaRPr sz="2200">
              <a:latin typeface="Georgia"/>
              <a:cs typeface="Georgia"/>
            </a:endParaRPr>
          </a:p>
          <a:p>
            <a:pPr>
              <a:lnSpc>
                <a:spcPct val="100000"/>
              </a:lnSpc>
              <a:spcBef>
                <a:spcPts val="35"/>
              </a:spcBef>
            </a:pPr>
            <a:endParaRPr sz="3650">
              <a:latin typeface="Georgia"/>
              <a:cs typeface="Georgia"/>
            </a:endParaRPr>
          </a:p>
        </p:txBody>
      </p:sp>
      <p:sp>
        <p:nvSpPr>
          <p:cNvPr id="7" name="object 7"/>
          <p:cNvSpPr/>
          <p:nvPr/>
        </p:nvSpPr>
        <p:spPr>
          <a:xfrm>
            <a:off x="1905000" y="685800"/>
            <a:ext cx="1371600" cy="990600"/>
          </a:xfrm>
          <a:custGeom>
            <a:avLst/>
            <a:gdLst/>
            <a:ahLst/>
            <a:cxnLst/>
            <a:rect l="l" t="t" r="r" b="b"/>
            <a:pathLst>
              <a:path w="1371600" h="990600">
                <a:moveTo>
                  <a:pt x="0" y="0"/>
                </a:moveTo>
                <a:lnTo>
                  <a:pt x="475106" y="0"/>
                </a:lnTo>
                <a:lnTo>
                  <a:pt x="475106" y="223774"/>
                </a:lnTo>
                <a:lnTo>
                  <a:pt x="603631" y="223774"/>
                </a:lnTo>
                <a:lnTo>
                  <a:pt x="603631" y="221107"/>
                </a:lnTo>
                <a:lnTo>
                  <a:pt x="1371600" y="495300"/>
                </a:lnTo>
                <a:lnTo>
                  <a:pt x="603631" y="769492"/>
                </a:lnTo>
                <a:lnTo>
                  <a:pt x="603631" y="766826"/>
                </a:lnTo>
                <a:lnTo>
                  <a:pt x="475106" y="766826"/>
                </a:lnTo>
                <a:lnTo>
                  <a:pt x="475106" y="990600"/>
                </a:lnTo>
                <a:lnTo>
                  <a:pt x="0" y="990600"/>
                </a:lnTo>
                <a:lnTo>
                  <a:pt x="0" y="0"/>
                </a:lnTo>
                <a:close/>
              </a:path>
            </a:pathLst>
          </a:custGeom>
          <a:ln w="12700">
            <a:solidFill>
              <a:srgbClr val="000000"/>
            </a:solidFill>
          </a:ln>
        </p:spPr>
        <p:txBody>
          <a:bodyPr wrap="square" lIns="0" tIns="0" rIns="0" bIns="0" rtlCol="0"/>
          <a:lstStyle/>
          <a:p>
            <a:endParaRPr/>
          </a:p>
        </p:txBody>
      </p:sp>
      <p:grpSp>
        <p:nvGrpSpPr>
          <p:cNvPr id="8" name="object 3"/>
          <p:cNvGrpSpPr/>
          <p:nvPr/>
        </p:nvGrpSpPr>
        <p:grpSpPr>
          <a:xfrm>
            <a:off x="0" y="0"/>
            <a:ext cx="4419600" cy="2133600"/>
            <a:chOff x="0" y="1677670"/>
            <a:chExt cx="8360409" cy="4065270"/>
          </a:xfrm>
        </p:grpSpPr>
        <p:sp>
          <p:nvSpPr>
            <p:cNvPr id="9" name="object 4"/>
            <p:cNvSpPr/>
            <p:nvPr/>
          </p:nvSpPr>
          <p:spPr>
            <a:xfrm>
              <a:off x="0" y="1677670"/>
              <a:ext cx="5029200" cy="4065269"/>
            </a:xfrm>
            <a:prstGeom prst="rect">
              <a:avLst/>
            </a:prstGeom>
            <a:blipFill>
              <a:blip r:embed="rId4" cstate="print"/>
              <a:stretch>
                <a:fillRect/>
              </a:stretch>
            </a:blipFill>
          </p:spPr>
          <p:txBody>
            <a:bodyPr wrap="square" lIns="0" tIns="0" rIns="0" bIns="0" rtlCol="0"/>
            <a:lstStyle/>
            <a:p>
              <a:endParaRPr/>
            </a:p>
          </p:txBody>
        </p:sp>
        <p:sp>
          <p:nvSpPr>
            <p:cNvPr id="10" name="object 5"/>
            <p:cNvSpPr/>
            <p:nvPr/>
          </p:nvSpPr>
          <p:spPr>
            <a:xfrm>
              <a:off x="5029200" y="2351633"/>
              <a:ext cx="3331209" cy="3105556"/>
            </a:xfrm>
            <a:prstGeom prst="rect">
              <a:avLst/>
            </a:prstGeom>
            <a:blipFill>
              <a:blip r:embed="rId5" cstate="print"/>
              <a:stretch>
                <a:fillRect/>
              </a:stretch>
            </a:blipFill>
          </p:spPr>
          <p:txBody>
            <a:bodyPr wrap="square" lIns="0" tIns="0" rIns="0" bIns="0" rtlCol="0"/>
            <a:lstStyle/>
            <a:p>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a:t>Internal kidney structure</a:t>
            </a:r>
          </a:p>
        </p:txBody>
      </p:sp>
      <p:pic>
        <p:nvPicPr>
          <p:cNvPr id="63490" name="Picture 2" descr="C:\Users\Prerna\Desktop\renal-cortex_englishMA.jpg"/>
          <p:cNvPicPr>
            <a:picLocks noGrp="1" noChangeAspect="1" noChangeArrowheads="1"/>
          </p:cNvPicPr>
          <p:nvPr>
            <p:ph idx="1"/>
          </p:nvPr>
        </p:nvPicPr>
        <p:blipFill>
          <a:blip r:embed="rId2"/>
          <a:srcRect/>
          <a:stretch>
            <a:fillRect/>
          </a:stretch>
        </p:blipFill>
        <p:spPr bwMode="auto">
          <a:xfrm>
            <a:off x="143125" y="914400"/>
            <a:ext cx="8572500" cy="54864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428069" y="914563"/>
            <a:ext cx="2481172" cy="3371714"/>
          </a:xfrm>
          <a:prstGeom prst="rect">
            <a:avLst/>
          </a:prstGeom>
          <a:blipFill>
            <a:blip r:embed="rId2" cstate="print"/>
            <a:stretch>
              <a:fillRect/>
            </a:stretch>
          </a:blipFill>
        </p:spPr>
        <p:txBody>
          <a:bodyPr wrap="square" lIns="0" tIns="0" rIns="0" bIns="0" rtlCol="0"/>
          <a:lstStyle/>
          <a:p>
            <a:endParaRPr/>
          </a:p>
        </p:txBody>
      </p:sp>
      <p:grpSp>
        <p:nvGrpSpPr>
          <p:cNvPr id="3" name="object 3"/>
          <p:cNvGrpSpPr/>
          <p:nvPr/>
        </p:nvGrpSpPr>
        <p:grpSpPr>
          <a:xfrm>
            <a:off x="201168" y="99060"/>
            <a:ext cx="8677275" cy="513715"/>
            <a:chOff x="201168" y="99060"/>
            <a:chExt cx="8677275" cy="513715"/>
          </a:xfrm>
        </p:grpSpPr>
        <p:sp>
          <p:nvSpPr>
            <p:cNvPr id="4" name="object 4"/>
            <p:cNvSpPr/>
            <p:nvPr/>
          </p:nvSpPr>
          <p:spPr>
            <a:xfrm>
              <a:off x="265559" y="133027"/>
              <a:ext cx="8612880" cy="479180"/>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201168" y="99060"/>
              <a:ext cx="8613648" cy="466344"/>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304800" y="152336"/>
              <a:ext cx="8534400" cy="400113"/>
            </a:xfrm>
            <a:prstGeom prst="rect">
              <a:avLst/>
            </a:prstGeom>
            <a:blipFill>
              <a:blip r:embed="rId5" cstate="print"/>
              <a:stretch>
                <a:fillRect/>
              </a:stretch>
            </a:blipFill>
          </p:spPr>
          <p:txBody>
            <a:bodyPr wrap="square" lIns="0" tIns="0" rIns="0" bIns="0" rtlCol="0"/>
            <a:lstStyle/>
            <a:p>
              <a:endParaRPr/>
            </a:p>
          </p:txBody>
        </p:sp>
      </p:grpSp>
      <p:sp>
        <p:nvSpPr>
          <p:cNvPr id="7" name="object 7"/>
          <p:cNvSpPr txBox="1"/>
          <p:nvPr/>
        </p:nvSpPr>
        <p:spPr>
          <a:xfrm>
            <a:off x="304800" y="152336"/>
            <a:ext cx="8534400" cy="400685"/>
          </a:xfrm>
          <a:prstGeom prst="rect">
            <a:avLst/>
          </a:prstGeom>
          <a:ln w="12700">
            <a:solidFill>
              <a:srgbClr val="F69240"/>
            </a:solidFill>
          </a:ln>
        </p:spPr>
        <p:txBody>
          <a:bodyPr vert="horz" wrap="square" lIns="0" tIns="33655" rIns="0" bIns="0" rtlCol="0">
            <a:spAutoFit/>
          </a:bodyPr>
          <a:lstStyle/>
          <a:p>
            <a:pPr marL="90805">
              <a:lnSpc>
                <a:spcPct val="100000"/>
              </a:lnSpc>
              <a:spcBef>
                <a:spcPts val="265"/>
              </a:spcBef>
            </a:pPr>
            <a:r>
              <a:rPr sz="2000" spc="90" dirty="0">
                <a:solidFill>
                  <a:srgbClr val="C0504D"/>
                </a:solidFill>
                <a:latin typeface="Georgia"/>
                <a:cs typeface="Georgia"/>
              </a:rPr>
              <a:t>Kidneys </a:t>
            </a:r>
            <a:r>
              <a:rPr sz="2000" spc="35" dirty="0">
                <a:solidFill>
                  <a:srgbClr val="C0504D"/>
                </a:solidFill>
                <a:latin typeface="Georgia"/>
                <a:cs typeface="Georgia"/>
              </a:rPr>
              <a:t>filter </a:t>
            </a:r>
            <a:r>
              <a:rPr sz="2000" spc="120" dirty="0">
                <a:solidFill>
                  <a:srgbClr val="C0504D"/>
                </a:solidFill>
                <a:latin typeface="Georgia"/>
                <a:cs typeface="Georgia"/>
              </a:rPr>
              <a:t>about </a:t>
            </a:r>
            <a:r>
              <a:rPr sz="2000" spc="160" dirty="0">
                <a:solidFill>
                  <a:srgbClr val="C0504D"/>
                </a:solidFill>
                <a:latin typeface="Georgia"/>
                <a:cs typeface="Georgia"/>
              </a:rPr>
              <a:t>1700 </a:t>
            </a:r>
            <a:r>
              <a:rPr sz="2000" spc="70" dirty="0">
                <a:solidFill>
                  <a:srgbClr val="C0504D"/>
                </a:solidFill>
                <a:latin typeface="Georgia"/>
                <a:cs typeface="Georgia"/>
              </a:rPr>
              <a:t>liters </a:t>
            </a:r>
            <a:r>
              <a:rPr sz="2000" spc="10" dirty="0">
                <a:solidFill>
                  <a:srgbClr val="C0504D"/>
                </a:solidFill>
                <a:latin typeface="Georgia"/>
                <a:cs typeface="Georgia"/>
              </a:rPr>
              <a:t>of </a:t>
            </a:r>
            <a:r>
              <a:rPr sz="2000" spc="60" dirty="0">
                <a:solidFill>
                  <a:srgbClr val="C0504D"/>
                </a:solidFill>
                <a:latin typeface="Georgia"/>
                <a:cs typeface="Georgia"/>
              </a:rPr>
              <a:t>blood </a:t>
            </a:r>
            <a:r>
              <a:rPr sz="2000" spc="75" dirty="0">
                <a:solidFill>
                  <a:srgbClr val="C0504D"/>
                </a:solidFill>
                <a:latin typeface="Georgia"/>
                <a:cs typeface="Georgia"/>
              </a:rPr>
              <a:t>daily in </a:t>
            </a:r>
            <a:r>
              <a:rPr sz="2000" spc="95" dirty="0">
                <a:solidFill>
                  <a:srgbClr val="C0504D"/>
                </a:solidFill>
                <a:latin typeface="Georgia"/>
                <a:cs typeface="Georgia"/>
              </a:rPr>
              <a:t>the</a:t>
            </a:r>
            <a:r>
              <a:rPr sz="2000" spc="150" dirty="0">
                <a:solidFill>
                  <a:srgbClr val="C0504D"/>
                </a:solidFill>
                <a:latin typeface="Georgia"/>
                <a:cs typeface="Georgia"/>
              </a:rPr>
              <a:t> </a:t>
            </a:r>
            <a:r>
              <a:rPr sz="2000" spc="85" dirty="0">
                <a:solidFill>
                  <a:srgbClr val="C0504D"/>
                </a:solidFill>
                <a:latin typeface="Georgia"/>
                <a:cs typeface="Georgia"/>
              </a:rPr>
              <a:t>average </a:t>
            </a:r>
            <a:r>
              <a:rPr sz="2000" spc="105" dirty="0">
                <a:solidFill>
                  <a:srgbClr val="C0504D"/>
                </a:solidFill>
                <a:latin typeface="Georgia"/>
                <a:cs typeface="Georgia"/>
              </a:rPr>
              <a:t>adult.</a:t>
            </a:r>
            <a:endParaRPr sz="2000">
              <a:latin typeface="Georgia"/>
              <a:cs typeface="Georgia"/>
            </a:endParaRPr>
          </a:p>
        </p:txBody>
      </p:sp>
      <p:grpSp>
        <p:nvGrpSpPr>
          <p:cNvPr id="8" name="object 8"/>
          <p:cNvGrpSpPr/>
          <p:nvPr/>
        </p:nvGrpSpPr>
        <p:grpSpPr>
          <a:xfrm>
            <a:off x="94488" y="693419"/>
            <a:ext cx="3615054" cy="603250"/>
            <a:chOff x="94488" y="693419"/>
            <a:chExt cx="3615054" cy="603250"/>
          </a:xfrm>
        </p:grpSpPr>
        <p:sp>
          <p:nvSpPr>
            <p:cNvPr id="9" name="object 9"/>
            <p:cNvSpPr/>
            <p:nvPr/>
          </p:nvSpPr>
          <p:spPr>
            <a:xfrm>
              <a:off x="177159" y="730445"/>
              <a:ext cx="3531880" cy="566028"/>
            </a:xfrm>
            <a:prstGeom prst="rect">
              <a:avLst/>
            </a:prstGeom>
            <a:blipFill>
              <a:blip r:embed="rId6" cstate="print"/>
              <a:stretch>
                <a:fillRect/>
              </a:stretch>
            </a:blipFill>
          </p:spPr>
          <p:txBody>
            <a:bodyPr wrap="square" lIns="0" tIns="0" rIns="0" bIns="0" rtlCol="0"/>
            <a:lstStyle/>
            <a:p>
              <a:endParaRPr/>
            </a:p>
          </p:txBody>
        </p:sp>
        <p:sp>
          <p:nvSpPr>
            <p:cNvPr id="10" name="object 10"/>
            <p:cNvSpPr/>
            <p:nvPr/>
          </p:nvSpPr>
          <p:spPr>
            <a:xfrm>
              <a:off x="94488" y="693419"/>
              <a:ext cx="3409188" cy="542543"/>
            </a:xfrm>
            <a:prstGeom prst="rect">
              <a:avLst/>
            </a:prstGeom>
            <a:blipFill>
              <a:blip r:embed="rId7" cstate="print"/>
              <a:stretch>
                <a:fillRect/>
              </a:stretch>
            </a:blipFill>
          </p:spPr>
          <p:txBody>
            <a:bodyPr wrap="square" lIns="0" tIns="0" rIns="0" bIns="0" rtlCol="0"/>
            <a:lstStyle/>
            <a:p>
              <a:endParaRPr/>
            </a:p>
          </p:txBody>
        </p:sp>
      </p:grpSp>
      <p:sp>
        <p:nvSpPr>
          <p:cNvPr id="11" name="object 11"/>
          <p:cNvSpPr txBox="1">
            <a:spLocks noGrp="1"/>
          </p:cNvSpPr>
          <p:nvPr>
            <p:ph type="title"/>
          </p:nvPr>
        </p:nvSpPr>
        <p:spPr>
          <a:xfrm>
            <a:off x="228600" y="761974"/>
            <a:ext cx="4038600" cy="402032"/>
          </a:xfrm>
          <a:prstGeom prst="rect">
            <a:avLst/>
          </a:prstGeom>
          <a:solidFill>
            <a:srgbClr val="F79546"/>
          </a:solidFill>
          <a:ln w="38100">
            <a:solidFill>
              <a:srgbClr val="FFFFFF"/>
            </a:solidFill>
          </a:ln>
        </p:spPr>
        <p:txBody>
          <a:bodyPr vert="horz" wrap="square" lIns="0" tIns="32384" rIns="0" bIns="0" rtlCol="0">
            <a:spAutoFit/>
          </a:bodyPr>
          <a:lstStyle/>
          <a:p>
            <a:pPr marL="90805">
              <a:lnSpc>
                <a:spcPct val="100000"/>
              </a:lnSpc>
              <a:spcBef>
                <a:spcPts val="254"/>
              </a:spcBef>
            </a:pPr>
            <a:r>
              <a:rPr sz="2400" i="0" spc="110" dirty="0">
                <a:solidFill>
                  <a:srgbClr val="FFFFFF"/>
                </a:solidFill>
                <a:latin typeface="Georgia"/>
                <a:cs typeface="Georgia"/>
              </a:rPr>
              <a:t>Parts </a:t>
            </a:r>
            <a:r>
              <a:rPr sz="2400" i="0" spc="15" dirty="0">
                <a:solidFill>
                  <a:srgbClr val="FFFFFF"/>
                </a:solidFill>
                <a:latin typeface="Georgia"/>
                <a:cs typeface="Georgia"/>
              </a:rPr>
              <a:t>of </a:t>
            </a:r>
            <a:r>
              <a:rPr sz="2400" i="0" spc="114" dirty="0">
                <a:solidFill>
                  <a:srgbClr val="FFFFFF"/>
                </a:solidFill>
                <a:latin typeface="Georgia"/>
                <a:cs typeface="Georgia"/>
              </a:rPr>
              <a:t>the</a:t>
            </a:r>
            <a:r>
              <a:rPr sz="2400" i="0" spc="375" dirty="0">
                <a:solidFill>
                  <a:srgbClr val="FFFFFF"/>
                </a:solidFill>
                <a:latin typeface="Georgia"/>
                <a:cs typeface="Georgia"/>
              </a:rPr>
              <a:t> </a:t>
            </a:r>
            <a:r>
              <a:rPr sz="2400" i="0" spc="120" dirty="0">
                <a:solidFill>
                  <a:srgbClr val="FFFFFF"/>
                </a:solidFill>
                <a:latin typeface="Georgia"/>
                <a:cs typeface="Georgia"/>
              </a:rPr>
              <a:t>kidneys</a:t>
            </a:r>
            <a:endParaRPr sz="2400">
              <a:latin typeface="Georgia"/>
              <a:cs typeface="Georgia"/>
            </a:endParaRPr>
          </a:p>
        </p:txBody>
      </p:sp>
      <p:sp>
        <p:nvSpPr>
          <p:cNvPr id="12" name="object 12"/>
          <p:cNvSpPr txBox="1"/>
          <p:nvPr/>
        </p:nvSpPr>
        <p:spPr>
          <a:xfrm>
            <a:off x="459740" y="1394205"/>
            <a:ext cx="3665220" cy="1531620"/>
          </a:xfrm>
          <a:prstGeom prst="rect">
            <a:avLst/>
          </a:prstGeom>
        </p:spPr>
        <p:txBody>
          <a:bodyPr vert="horz" wrap="square" lIns="0" tIns="12700" rIns="0" bIns="0" rtlCol="0">
            <a:spAutoFit/>
          </a:bodyPr>
          <a:lstStyle/>
          <a:p>
            <a:pPr marL="254635" indent="-242570">
              <a:lnSpc>
                <a:spcPct val="100000"/>
              </a:lnSpc>
              <a:spcBef>
                <a:spcPts val="100"/>
              </a:spcBef>
              <a:buFont typeface="Georgia"/>
              <a:buChar char="•"/>
              <a:tabLst>
                <a:tab pos="255270" algn="l"/>
              </a:tabLst>
            </a:pPr>
            <a:r>
              <a:rPr sz="2400" b="1" dirty="0">
                <a:solidFill>
                  <a:srgbClr val="000066"/>
                </a:solidFill>
                <a:latin typeface="Bookman Uralic"/>
                <a:cs typeface="Bookman Uralic"/>
              </a:rPr>
              <a:t>Cortex</a:t>
            </a:r>
            <a:endParaRPr sz="2400">
              <a:latin typeface="Bookman Uralic"/>
              <a:cs typeface="Bookman Uralic"/>
            </a:endParaRPr>
          </a:p>
          <a:p>
            <a:pPr marL="317500">
              <a:lnSpc>
                <a:spcPct val="100000"/>
              </a:lnSpc>
              <a:spcBef>
                <a:spcPts val="95"/>
              </a:spcBef>
            </a:pPr>
            <a:r>
              <a:rPr sz="2400" spc="85" dirty="0">
                <a:latin typeface="Georgia"/>
                <a:cs typeface="Georgia"/>
              </a:rPr>
              <a:t>-</a:t>
            </a:r>
            <a:r>
              <a:rPr sz="2200" spc="85" dirty="0">
                <a:latin typeface="Georgia"/>
                <a:cs typeface="Georgia"/>
              </a:rPr>
              <a:t>outer </a:t>
            </a:r>
            <a:r>
              <a:rPr sz="2200" spc="70" dirty="0">
                <a:latin typeface="Georgia"/>
                <a:cs typeface="Georgia"/>
              </a:rPr>
              <a:t>protective</a:t>
            </a:r>
            <a:r>
              <a:rPr sz="2200" spc="250" dirty="0">
                <a:latin typeface="Georgia"/>
                <a:cs typeface="Georgia"/>
              </a:rPr>
              <a:t> </a:t>
            </a:r>
            <a:r>
              <a:rPr sz="2200" spc="65" dirty="0">
                <a:latin typeface="Georgia"/>
                <a:cs typeface="Georgia"/>
              </a:rPr>
              <a:t>portion</a:t>
            </a:r>
            <a:endParaRPr sz="2200">
              <a:latin typeface="Georgia"/>
              <a:cs typeface="Georgia"/>
            </a:endParaRPr>
          </a:p>
          <a:p>
            <a:pPr marL="285115" indent="-243204">
              <a:lnSpc>
                <a:spcPct val="100000"/>
              </a:lnSpc>
              <a:spcBef>
                <a:spcPts val="145"/>
              </a:spcBef>
              <a:buFont typeface="Georgia"/>
              <a:buChar char="•"/>
              <a:tabLst>
                <a:tab pos="285750" algn="l"/>
              </a:tabLst>
            </a:pPr>
            <a:r>
              <a:rPr sz="2400" b="1" dirty="0">
                <a:solidFill>
                  <a:srgbClr val="000066"/>
                </a:solidFill>
                <a:latin typeface="Bookman Uralic"/>
                <a:cs typeface="Bookman Uralic"/>
              </a:rPr>
              <a:t>Medulla</a:t>
            </a:r>
            <a:endParaRPr sz="2400">
              <a:latin typeface="Bookman Uralic"/>
              <a:cs typeface="Bookman Uralic"/>
            </a:endParaRPr>
          </a:p>
          <a:p>
            <a:pPr marL="347345">
              <a:lnSpc>
                <a:spcPct val="100000"/>
              </a:lnSpc>
              <a:spcBef>
                <a:spcPts val="100"/>
              </a:spcBef>
            </a:pPr>
            <a:r>
              <a:rPr sz="2400" spc="85" dirty="0">
                <a:latin typeface="Georgia"/>
                <a:cs typeface="Georgia"/>
              </a:rPr>
              <a:t>-</a:t>
            </a:r>
            <a:r>
              <a:rPr sz="2200" spc="85" dirty="0">
                <a:latin typeface="Georgia"/>
                <a:cs typeface="Georgia"/>
              </a:rPr>
              <a:t>inner </a:t>
            </a:r>
            <a:r>
              <a:rPr sz="2200" spc="70" dirty="0">
                <a:latin typeface="Georgia"/>
                <a:cs typeface="Georgia"/>
              </a:rPr>
              <a:t>soft</a:t>
            </a:r>
            <a:r>
              <a:rPr sz="2200" spc="254" dirty="0">
                <a:latin typeface="Georgia"/>
                <a:cs typeface="Georgia"/>
              </a:rPr>
              <a:t> </a:t>
            </a:r>
            <a:r>
              <a:rPr sz="2200" spc="65" dirty="0">
                <a:latin typeface="Georgia"/>
                <a:cs typeface="Georgia"/>
              </a:rPr>
              <a:t>portion</a:t>
            </a:r>
            <a:endParaRPr sz="2200">
              <a:latin typeface="Georgia"/>
              <a:cs typeface="Georgia"/>
            </a:endParaRPr>
          </a:p>
        </p:txBody>
      </p:sp>
      <p:sp>
        <p:nvSpPr>
          <p:cNvPr id="13" name="object 13"/>
          <p:cNvSpPr/>
          <p:nvPr/>
        </p:nvSpPr>
        <p:spPr>
          <a:xfrm>
            <a:off x="8153399" y="3810000"/>
            <a:ext cx="331469" cy="733678"/>
          </a:xfrm>
          <a:custGeom>
            <a:avLst/>
            <a:gdLst/>
            <a:ahLst/>
            <a:cxnLst/>
            <a:rect l="l" t="t" r="r" b="b"/>
            <a:pathLst>
              <a:path w="533400" h="1050925">
                <a:moveTo>
                  <a:pt x="430350" y="908796"/>
                </a:moveTo>
                <a:lnTo>
                  <a:pt x="378968" y="933831"/>
                </a:lnTo>
                <a:lnTo>
                  <a:pt x="530986" y="1050417"/>
                </a:lnTo>
                <a:lnTo>
                  <a:pt x="532216" y="934466"/>
                </a:lnTo>
                <a:lnTo>
                  <a:pt x="442849" y="934466"/>
                </a:lnTo>
                <a:lnTo>
                  <a:pt x="430350" y="908796"/>
                </a:lnTo>
                <a:close/>
              </a:path>
              <a:path w="533400" h="1050925">
                <a:moveTo>
                  <a:pt x="481668" y="883793"/>
                </a:moveTo>
                <a:lnTo>
                  <a:pt x="430350" y="908796"/>
                </a:lnTo>
                <a:lnTo>
                  <a:pt x="442849" y="934466"/>
                </a:lnTo>
                <a:lnTo>
                  <a:pt x="494156" y="909447"/>
                </a:lnTo>
                <a:lnTo>
                  <a:pt x="481668" y="883793"/>
                </a:lnTo>
                <a:close/>
              </a:path>
              <a:path w="533400" h="1050925">
                <a:moveTo>
                  <a:pt x="533019" y="858774"/>
                </a:moveTo>
                <a:lnTo>
                  <a:pt x="481668" y="883793"/>
                </a:lnTo>
                <a:lnTo>
                  <a:pt x="494156" y="909447"/>
                </a:lnTo>
                <a:lnTo>
                  <a:pt x="442849" y="934466"/>
                </a:lnTo>
                <a:lnTo>
                  <a:pt x="532216" y="934466"/>
                </a:lnTo>
                <a:lnTo>
                  <a:pt x="533019" y="858774"/>
                </a:lnTo>
                <a:close/>
              </a:path>
              <a:path w="533400" h="1050925">
                <a:moveTo>
                  <a:pt x="51434" y="0"/>
                </a:moveTo>
                <a:lnTo>
                  <a:pt x="0" y="24892"/>
                </a:lnTo>
                <a:lnTo>
                  <a:pt x="430350" y="908796"/>
                </a:lnTo>
                <a:lnTo>
                  <a:pt x="481668" y="883793"/>
                </a:lnTo>
                <a:lnTo>
                  <a:pt x="51434" y="0"/>
                </a:lnTo>
                <a:close/>
              </a:path>
            </a:pathLst>
          </a:custGeom>
          <a:solidFill>
            <a:srgbClr val="000066"/>
          </a:solidFill>
        </p:spPr>
        <p:txBody>
          <a:bodyPr wrap="square" lIns="0" tIns="0" rIns="0" bIns="0" rtlCol="0"/>
          <a:lstStyle/>
          <a:p>
            <a:endParaRPr/>
          </a:p>
        </p:txBody>
      </p:sp>
      <p:sp>
        <p:nvSpPr>
          <p:cNvPr id="14" name="object 14"/>
          <p:cNvSpPr txBox="1"/>
          <p:nvPr/>
        </p:nvSpPr>
        <p:spPr>
          <a:xfrm>
            <a:off x="7623809" y="4444365"/>
            <a:ext cx="907415" cy="330835"/>
          </a:xfrm>
          <a:prstGeom prst="rect">
            <a:avLst/>
          </a:prstGeom>
        </p:spPr>
        <p:txBody>
          <a:bodyPr vert="horz" wrap="square" lIns="0" tIns="12700" rIns="0" bIns="0" rtlCol="0">
            <a:spAutoFit/>
          </a:bodyPr>
          <a:lstStyle/>
          <a:p>
            <a:pPr marL="12700">
              <a:lnSpc>
                <a:spcPct val="100000"/>
              </a:lnSpc>
              <a:spcBef>
                <a:spcPts val="100"/>
              </a:spcBef>
            </a:pPr>
            <a:r>
              <a:rPr sz="2000" b="1" dirty="0">
                <a:solidFill>
                  <a:srgbClr val="C0504D"/>
                </a:solidFill>
                <a:latin typeface="Bookman Uralic"/>
                <a:cs typeface="Bookman Uralic"/>
              </a:rPr>
              <a:t>C</a:t>
            </a:r>
            <a:r>
              <a:rPr sz="2000" b="1" spc="5" dirty="0">
                <a:solidFill>
                  <a:srgbClr val="C0504D"/>
                </a:solidFill>
                <a:latin typeface="Bookman Uralic"/>
                <a:cs typeface="Bookman Uralic"/>
              </a:rPr>
              <a:t>o</a:t>
            </a:r>
            <a:r>
              <a:rPr sz="2000" b="1" dirty="0">
                <a:solidFill>
                  <a:srgbClr val="C0504D"/>
                </a:solidFill>
                <a:latin typeface="Bookman Uralic"/>
                <a:cs typeface="Bookman Uralic"/>
              </a:rPr>
              <a:t>rtex</a:t>
            </a:r>
            <a:endParaRPr sz="2000">
              <a:latin typeface="Bookman Uralic"/>
              <a:cs typeface="Bookman Uralic"/>
            </a:endParaRPr>
          </a:p>
        </p:txBody>
      </p:sp>
      <p:sp>
        <p:nvSpPr>
          <p:cNvPr id="15" name="object 15"/>
          <p:cNvSpPr/>
          <p:nvPr/>
        </p:nvSpPr>
        <p:spPr>
          <a:xfrm>
            <a:off x="6019800" y="1181861"/>
            <a:ext cx="1383665" cy="644525"/>
          </a:xfrm>
          <a:custGeom>
            <a:avLst/>
            <a:gdLst/>
            <a:ahLst/>
            <a:cxnLst/>
            <a:rect l="l" t="t" r="r" b="b"/>
            <a:pathLst>
              <a:path w="1383665" h="644525">
                <a:moveTo>
                  <a:pt x="168264" y="52262"/>
                </a:moveTo>
                <a:lnTo>
                  <a:pt x="145013" y="104525"/>
                </a:lnTo>
                <a:lnTo>
                  <a:pt x="1360043" y="644525"/>
                </a:lnTo>
                <a:lnTo>
                  <a:pt x="1383156" y="592201"/>
                </a:lnTo>
                <a:lnTo>
                  <a:pt x="168264" y="52262"/>
                </a:lnTo>
                <a:close/>
              </a:path>
              <a:path w="1383665" h="644525">
                <a:moveTo>
                  <a:pt x="191515" y="0"/>
                </a:moveTo>
                <a:lnTo>
                  <a:pt x="0" y="8762"/>
                </a:lnTo>
                <a:lnTo>
                  <a:pt x="121792" y="156717"/>
                </a:lnTo>
                <a:lnTo>
                  <a:pt x="145013" y="104525"/>
                </a:lnTo>
                <a:lnTo>
                  <a:pt x="118999" y="92963"/>
                </a:lnTo>
                <a:lnTo>
                  <a:pt x="142112" y="40639"/>
                </a:lnTo>
                <a:lnTo>
                  <a:pt x="173435" y="40639"/>
                </a:lnTo>
                <a:lnTo>
                  <a:pt x="191515" y="0"/>
                </a:lnTo>
                <a:close/>
              </a:path>
              <a:path w="1383665" h="644525">
                <a:moveTo>
                  <a:pt x="142112" y="40639"/>
                </a:moveTo>
                <a:lnTo>
                  <a:pt x="118999" y="92963"/>
                </a:lnTo>
                <a:lnTo>
                  <a:pt x="145013" y="104525"/>
                </a:lnTo>
                <a:lnTo>
                  <a:pt x="168264" y="52262"/>
                </a:lnTo>
                <a:lnTo>
                  <a:pt x="142112" y="40639"/>
                </a:lnTo>
                <a:close/>
              </a:path>
              <a:path w="1383665" h="644525">
                <a:moveTo>
                  <a:pt x="173435" y="40639"/>
                </a:moveTo>
                <a:lnTo>
                  <a:pt x="142112" y="40639"/>
                </a:lnTo>
                <a:lnTo>
                  <a:pt x="168264" y="52262"/>
                </a:lnTo>
                <a:lnTo>
                  <a:pt x="173435" y="40639"/>
                </a:lnTo>
                <a:close/>
              </a:path>
            </a:pathLst>
          </a:custGeom>
          <a:solidFill>
            <a:srgbClr val="000066"/>
          </a:solidFill>
        </p:spPr>
        <p:txBody>
          <a:bodyPr wrap="square" lIns="0" tIns="0" rIns="0" bIns="0" rtlCol="0"/>
          <a:lstStyle/>
          <a:p>
            <a:endParaRPr/>
          </a:p>
        </p:txBody>
      </p:sp>
      <p:sp>
        <p:nvSpPr>
          <p:cNvPr id="16" name="object 16"/>
          <p:cNvSpPr txBox="1"/>
          <p:nvPr/>
        </p:nvSpPr>
        <p:spPr>
          <a:xfrm>
            <a:off x="5261228" y="862330"/>
            <a:ext cx="1064260" cy="330835"/>
          </a:xfrm>
          <a:prstGeom prst="rect">
            <a:avLst/>
          </a:prstGeom>
        </p:spPr>
        <p:txBody>
          <a:bodyPr vert="horz" wrap="square" lIns="0" tIns="13335" rIns="0" bIns="0" rtlCol="0">
            <a:spAutoFit/>
          </a:bodyPr>
          <a:lstStyle/>
          <a:p>
            <a:pPr marL="12700">
              <a:lnSpc>
                <a:spcPct val="100000"/>
              </a:lnSpc>
              <a:spcBef>
                <a:spcPts val="105"/>
              </a:spcBef>
            </a:pPr>
            <a:r>
              <a:rPr sz="2000" b="1" dirty="0">
                <a:solidFill>
                  <a:srgbClr val="C0504D"/>
                </a:solidFill>
                <a:latin typeface="Bookman Uralic"/>
                <a:cs typeface="Bookman Uralic"/>
              </a:rPr>
              <a:t>Medulla</a:t>
            </a:r>
            <a:endParaRPr sz="2000">
              <a:latin typeface="Bookman Uralic"/>
              <a:cs typeface="Bookman Uralic"/>
            </a:endParaRPr>
          </a:p>
        </p:txBody>
      </p:sp>
      <p:sp>
        <p:nvSpPr>
          <p:cNvPr id="17" name="object 17"/>
          <p:cNvSpPr/>
          <p:nvPr/>
        </p:nvSpPr>
        <p:spPr>
          <a:xfrm>
            <a:off x="5638800" y="2470150"/>
            <a:ext cx="1534795" cy="652145"/>
          </a:xfrm>
          <a:custGeom>
            <a:avLst/>
            <a:gdLst/>
            <a:ahLst/>
            <a:cxnLst/>
            <a:rect l="l" t="t" r="r" b="b"/>
            <a:pathLst>
              <a:path w="1534795" h="652144">
                <a:moveTo>
                  <a:pt x="169802" y="53035"/>
                </a:moveTo>
                <a:lnTo>
                  <a:pt x="148578" y="106116"/>
                </a:lnTo>
                <a:lnTo>
                  <a:pt x="1513331" y="652017"/>
                </a:lnTo>
                <a:lnTo>
                  <a:pt x="1534668" y="598932"/>
                </a:lnTo>
                <a:lnTo>
                  <a:pt x="169802" y="53035"/>
                </a:lnTo>
                <a:close/>
              </a:path>
              <a:path w="1534795" h="652144">
                <a:moveTo>
                  <a:pt x="191008" y="0"/>
                </a:moveTo>
                <a:lnTo>
                  <a:pt x="0" y="15875"/>
                </a:lnTo>
                <a:lnTo>
                  <a:pt x="127380" y="159130"/>
                </a:lnTo>
                <a:lnTo>
                  <a:pt x="148578" y="106116"/>
                </a:lnTo>
                <a:lnTo>
                  <a:pt x="122047" y="95503"/>
                </a:lnTo>
                <a:lnTo>
                  <a:pt x="143255" y="42417"/>
                </a:lnTo>
                <a:lnTo>
                  <a:pt x="174047" y="42417"/>
                </a:lnTo>
                <a:lnTo>
                  <a:pt x="191008" y="0"/>
                </a:lnTo>
                <a:close/>
              </a:path>
              <a:path w="1534795" h="652144">
                <a:moveTo>
                  <a:pt x="143255" y="42417"/>
                </a:moveTo>
                <a:lnTo>
                  <a:pt x="122047" y="95503"/>
                </a:lnTo>
                <a:lnTo>
                  <a:pt x="148578" y="106116"/>
                </a:lnTo>
                <a:lnTo>
                  <a:pt x="169802" y="53035"/>
                </a:lnTo>
                <a:lnTo>
                  <a:pt x="143255" y="42417"/>
                </a:lnTo>
                <a:close/>
              </a:path>
              <a:path w="1534795" h="652144">
                <a:moveTo>
                  <a:pt x="174047" y="42417"/>
                </a:moveTo>
                <a:lnTo>
                  <a:pt x="143255" y="42417"/>
                </a:lnTo>
                <a:lnTo>
                  <a:pt x="169802" y="53035"/>
                </a:lnTo>
                <a:lnTo>
                  <a:pt x="174047" y="42417"/>
                </a:lnTo>
                <a:close/>
              </a:path>
            </a:pathLst>
          </a:custGeom>
          <a:solidFill>
            <a:srgbClr val="000066"/>
          </a:solidFill>
        </p:spPr>
        <p:txBody>
          <a:bodyPr wrap="square" lIns="0" tIns="0" rIns="0" bIns="0" rtlCol="0"/>
          <a:lstStyle/>
          <a:p>
            <a:endParaRPr/>
          </a:p>
        </p:txBody>
      </p:sp>
      <p:sp>
        <p:nvSpPr>
          <p:cNvPr id="18" name="object 18"/>
          <p:cNvSpPr txBox="1"/>
          <p:nvPr/>
        </p:nvSpPr>
        <p:spPr>
          <a:xfrm>
            <a:off x="5108828" y="2157806"/>
            <a:ext cx="836294" cy="331470"/>
          </a:xfrm>
          <a:prstGeom prst="rect">
            <a:avLst/>
          </a:prstGeom>
        </p:spPr>
        <p:txBody>
          <a:bodyPr vert="horz" wrap="square" lIns="0" tIns="13335" rIns="0" bIns="0" rtlCol="0">
            <a:spAutoFit/>
          </a:bodyPr>
          <a:lstStyle/>
          <a:p>
            <a:pPr marL="12700">
              <a:lnSpc>
                <a:spcPct val="100000"/>
              </a:lnSpc>
              <a:spcBef>
                <a:spcPts val="105"/>
              </a:spcBef>
            </a:pPr>
            <a:r>
              <a:rPr sz="2000" b="1" dirty="0">
                <a:solidFill>
                  <a:srgbClr val="C0504D"/>
                </a:solidFill>
                <a:latin typeface="Bookman Uralic"/>
                <a:cs typeface="Bookman Uralic"/>
              </a:rPr>
              <a:t>Hilum</a:t>
            </a:r>
            <a:endParaRPr sz="2000">
              <a:latin typeface="Bookman Uralic"/>
              <a:cs typeface="Bookman Uralic"/>
            </a:endParaRPr>
          </a:p>
        </p:txBody>
      </p:sp>
      <p:sp>
        <p:nvSpPr>
          <p:cNvPr id="19" name="object 19"/>
          <p:cNvSpPr txBox="1"/>
          <p:nvPr/>
        </p:nvSpPr>
        <p:spPr>
          <a:xfrm>
            <a:off x="459740" y="2964560"/>
            <a:ext cx="6082030" cy="2218055"/>
          </a:xfrm>
          <a:prstGeom prst="rect">
            <a:avLst/>
          </a:prstGeom>
        </p:spPr>
        <p:txBody>
          <a:bodyPr vert="horz" wrap="square" lIns="0" tIns="12700" rIns="0" bIns="0" rtlCol="0">
            <a:spAutoFit/>
          </a:bodyPr>
          <a:lstStyle/>
          <a:p>
            <a:pPr marL="330835" indent="-242570">
              <a:lnSpc>
                <a:spcPts val="2630"/>
              </a:lnSpc>
              <a:spcBef>
                <a:spcPts val="100"/>
              </a:spcBef>
              <a:buFont typeface="Georgia"/>
              <a:buChar char="•"/>
              <a:tabLst>
                <a:tab pos="331470" algn="l"/>
              </a:tabLst>
            </a:pPr>
            <a:r>
              <a:rPr sz="2400" b="1" dirty="0">
                <a:solidFill>
                  <a:srgbClr val="000066"/>
                </a:solidFill>
                <a:latin typeface="Bookman Uralic"/>
                <a:cs typeface="Bookman Uralic"/>
              </a:rPr>
              <a:t>Hilum</a:t>
            </a:r>
            <a:endParaRPr sz="2400">
              <a:latin typeface="Bookman Uralic"/>
              <a:cs typeface="Bookman Uralic"/>
            </a:endParaRPr>
          </a:p>
          <a:p>
            <a:pPr marL="351790">
              <a:lnSpc>
                <a:spcPts val="2630"/>
              </a:lnSpc>
            </a:pPr>
            <a:r>
              <a:rPr sz="2400" spc="110" dirty="0">
                <a:latin typeface="Georgia"/>
                <a:cs typeface="Georgia"/>
              </a:rPr>
              <a:t>-</a:t>
            </a:r>
            <a:r>
              <a:rPr sz="2200" spc="110" dirty="0">
                <a:latin typeface="Georgia"/>
                <a:cs typeface="Georgia"/>
              </a:rPr>
              <a:t>a </a:t>
            </a:r>
            <a:r>
              <a:rPr sz="2200" spc="95" dirty="0">
                <a:latin typeface="Georgia"/>
                <a:cs typeface="Georgia"/>
              </a:rPr>
              <a:t>depression </a:t>
            </a:r>
            <a:r>
              <a:rPr sz="2200" spc="85" dirty="0">
                <a:latin typeface="Georgia"/>
                <a:cs typeface="Georgia"/>
              </a:rPr>
              <a:t>located </a:t>
            </a:r>
            <a:r>
              <a:rPr sz="2200" spc="80" dirty="0">
                <a:latin typeface="Georgia"/>
                <a:cs typeface="Georgia"/>
              </a:rPr>
              <a:t>in </a:t>
            </a:r>
            <a:r>
              <a:rPr sz="2200" spc="105" dirty="0">
                <a:latin typeface="Georgia"/>
                <a:cs typeface="Georgia"/>
              </a:rPr>
              <a:t>the </a:t>
            </a:r>
            <a:r>
              <a:rPr sz="2200" spc="70" dirty="0">
                <a:latin typeface="Georgia"/>
                <a:cs typeface="Georgia"/>
              </a:rPr>
              <a:t>middle </a:t>
            </a:r>
            <a:r>
              <a:rPr sz="2200" spc="10" dirty="0">
                <a:latin typeface="Georgia"/>
                <a:cs typeface="Georgia"/>
              </a:rPr>
              <a:t>of</a:t>
            </a:r>
            <a:r>
              <a:rPr sz="2200" spc="180" dirty="0">
                <a:latin typeface="Georgia"/>
                <a:cs typeface="Georgia"/>
              </a:rPr>
              <a:t> </a:t>
            </a:r>
            <a:r>
              <a:rPr sz="2200" spc="105" dirty="0">
                <a:latin typeface="Georgia"/>
                <a:cs typeface="Georgia"/>
              </a:rPr>
              <a:t>the</a:t>
            </a:r>
            <a:endParaRPr sz="2200">
              <a:latin typeface="Georgia"/>
              <a:cs typeface="Georgia"/>
            </a:endParaRPr>
          </a:p>
          <a:p>
            <a:pPr marL="351790" marR="5080">
              <a:lnSpc>
                <a:spcPct val="100000"/>
              </a:lnSpc>
              <a:spcBef>
                <a:spcPts val="10"/>
              </a:spcBef>
            </a:pPr>
            <a:r>
              <a:rPr sz="2200" spc="105" dirty="0">
                <a:latin typeface="Georgia"/>
                <a:cs typeface="Georgia"/>
              </a:rPr>
              <a:t>concave </a:t>
            </a:r>
            <a:r>
              <a:rPr sz="2200" spc="90" dirty="0">
                <a:latin typeface="Georgia"/>
                <a:cs typeface="Georgia"/>
              </a:rPr>
              <a:t>side </a:t>
            </a:r>
            <a:r>
              <a:rPr sz="2200" spc="10" dirty="0">
                <a:latin typeface="Georgia"/>
                <a:cs typeface="Georgia"/>
              </a:rPr>
              <a:t>of </a:t>
            </a:r>
            <a:r>
              <a:rPr sz="2200" spc="105" dirty="0">
                <a:latin typeface="Georgia"/>
                <a:cs typeface="Georgia"/>
              </a:rPr>
              <a:t>the </a:t>
            </a:r>
            <a:r>
              <a:rPr sz="2200" spc="100" dirty="0">
                <a:latin typeface="Georgia"/>
                <a:cs typeface="Georgia"/>
              </a:rPr>
              <a:t>kidney </a:t>
            </a:r>
            <a:r>
              <a:rPr sz="2200" spc="95" dirty="0">
                <a:latin typeface="Georgia"/>
                <a:cs typeface="Georgia"/>
              </a:rPr>
              <a:t>where </a:t>
            </a:r>
            <a:r>
              <a:rPr sz="2200" spc="60" dirty="0">
                <a:latin typeface="Georgia"/>
                <a:cs typeface="Georgia"/>
              </a:rPr>
              <a:t>blood  </a:t>
            </a:r>
            <a:r>
              <a:rPr sz="2200" spc="110" dirty="0">
                <a:latin typeface="Georgia"/>
                <a:cs typeface="Georgia"/>
              </a:rPr>
              <a:t>vessels, </a:t>
            </a:r>
            <a:r>
              <a:rPr sz="2200" spc="95" dirty="0">
                <a:latin typeface="Georgia"/>
                <a:cs typeface="Georgia"/>
              </a:rPr>
              <a:t>nerves, </a:t>
            </a:r>
            <a:r>
              <a:rPr sz="2200" spc="130" dirty="0">
                <a:latin typeface="Georgia"/>
                <a:cs typeface="Georgia"/>
              </a:rPr>
              <a:t>and </a:t>
            </a:r>
            <a:r>
              <a:rPr sz="2200" spc="105" dirty="0">
                <a:latin typeface="Georgia"/>
                <a:cs typeface="Georgia"/>
              </a:rPr>
              <a:t>the ureters </a:t>
            </a:r>
            <a:r>
              <a:rPr sz="2200" spc="85" dirty="0">
                <a:latin typeface="Georgia"/>
                <a:cs typeface="Georgia"/>
              </a:rPr>
              <a:t>enter </a:t>
            </a:r>
            <a:r>
              <a:rPr sz="2200" spc="130" dirty="0">
                <a:latin typeface="Georgia"/>
                <a:cs typeface="Georgia"/>
              </a:rPr>
              <a:t>and  </a:t>
            </a:r>
            <a:r>
              <a:rPr sz="2200" spc="65" dirty="0">
                <a:latin typeface="Georgia"/>
                <a:cs typeface="Georgia"/>
              </a:rPr>
              <a:t>exit </a:t>
            </a:r>
            <a:r>
              <a:rPr sz="2200" spc="105" dirty="0">
                <a:latin typeface="Georgia"/>
                <a:cs typeface="Georgia"/>
              </a:rPr>
              <a:t>the</a:t>
            </a:r>
            <a:r>
              <a:rPr sz="2200" spc="285" dirty="0">
                <a:latin typeface="Georgia"/>
                <a:cs typeface="Georgia"/>
              </a:rPr>
              <a:t> </a:t>
            </a:r>
            <a:r>
              <a:rPr sz="2200" spc="110" dirty="0">
                <a:latin typeface="Georgia"/>
                <a:cs typeface="Georgia"/>
              </a:rPr>
              <a:t>kidneys</a:t>
            </a:r>
            <a:endParaRPr sz="2200">
              <a:latin typeface="Georgia"/>
              <a:cs typeface="Georgia"/>
            </a:endParaRPr>
          </a:p>
          <a:p>
            <a:pPr marL="355600" indent="-342900">
              <a:lnSpc>
                <a:spcPct val="100000"/>
              </a:lnSpc>
              <a:spcBef>
                <a:spcPts val="1435"/>
              </a:spcBef>
              <a:buFont typeface="Wingdings"/>
              <a:buChar char=""/>
              <a:tabLst>
                <a:tab pos="354965" algn="l"/>
                <a:tab pos="355600" algn="l"/>
              </a:tabLst>
            </a:pPr>
            <a:r>
              <a:rPr sz="2200" spc="70" dirty="0">
                <a:solidFill>
                  <a:srgbClr val="404040"/>
                </a:solidFill>
                <a:latin typeface="Georgia"/>
                <a:cs typeface="Georgia"/>
              </a:rPr>
              <a:t>The </a:t>
            </a:r>
            <a:r>
              <a:rPr sz="2200" b="1" spc="-5" dirty="0">
                <a:solidFill>
                  <a:srgbClr val="404040"/>
                </a:solidFill>
                <a:latin typeface="Bookman Uralic"/>
                <a:cs typeface="Bookman Uralic"/>
              </a:rPr>
              <a:t>cortex </a:t>
            </a:r>
            <a:r>
              <a:rPr sz="2200" spc="100" dirty="0">
                <a:solidFill>
                  <a:srgbClr val="404040"/>
                </a:solidFill>
                <a:latin typeface="Georgia"/>
                <a:cs typeface="Georgia"/>
              </a:rPr>
              <a:t>is </a:t>
            </a:r>
            <a:r>
              <a:rPr sz="2200" spc="95" dirty="0">
                <a:solidFill>
                  <a:srgbClr val="404040"/>
                </a:solidFill>
                <a:latin typeface="Georgia"/>
                <a:cs typeface="Georgia"/>
              </a:rPr>
              <a:t>where </a:t>
            </a:r>
            <a:r>
              <a:rPr sz="2200" spc="105" dirty="0">
                <a:solidFill>
                  <a:srgbClr val="404040"/>
                </a:solidFill>
                <a:latin typeface="Georgia"/>
                <a:cs typeface="Georgia"/>
              </a:rPr>
              <a:t>the </a:t>
            </a:r>
            <a:r>
              <a:rPr sz="2200" spc="60" dirty="0">
                <a:solidFill>
                  <a:srgbClr val="404040"/>
                </a:solidFill>
                <a:latin typeface="Georgia"/>
                <a:cs typeface="Georgia"/>
              </a:rPr>
              <a:t>blood </a:t>
            </a:r>
            <a:r>
              <a:rPr sz="2200" spc="100" dirty="0">
                <a:solidFill>
                  <a:srgbClr val="404040"/>
                </a:solidFill>
                <a:latin typeface="Georgia"/>
                <a:cs typeface="Georgia"/>
              </a:rPr>
              <a:t>is </a:t>
            </a:r>
            <a:r>
              <a:rPr sz="2200" spc="55" dirty="0">
                <a:solidFill>
                  <a:srgbClr val="404040"/>
                </a:solidFill>
                <a:latin typeface="Georgia"/>
                <a:cs typeface="Georgia"/>
              </a:rPr>
              <a:t>filtered.</a:t>
            </a:r>
            <a:endParaRPr sz="2200">
              <a:latin typeface="Georgia"/>
              <a:cs typeface="Georgia"/>
            </a:endParaRPr>
          </a:p>
        </p:txBody>
      </p:sp>
      <p:sp>
        <p:nvSpPr>
          <p:cNvPr id="20" name="object 20"/>
          <p:cNvSpPr txBox="1"/>
          <p:nvPr/>
        </p:nvSpPr>
        <p:spPr>
          <a:xfrm>
            <a:off x="459740" y="5225033"/>
            <a:ext cx="7824470" cy="1433195"/>
          </a:xfrm>
          <a:prstGeom prst="rect">
            <a:avLst/>
          </a:prstGeom>
        </p:spPr>
        <p:txBody>
          <a:bodyPr vert="horz" wrap="square" lIns="0" tIns="12065" rIns="0" bIns="0" rtlCol="0">
            <a:spAutoFit/>
          </a:bodyPr>
          <a:lstStyle/>
          <a:p>
            <a:pPr marL="355600" marR="5080" indent="-342900">
              <a:lnSpc>
                <a:spcPct val="100000"/>
              </a:lnSpc>
              <a:spcBef>
                <a:spcPts val="95"/>
              </a:spcBef>
              <a:buFont typeface="Wingdings"/>
              <a:buChar char=""/>
              <a:tabLst>
                <a:tab pos="354965" algn="l"/>
                <a:tab pos="355600" algn="l"/>
              </a:tabLst>
            </a:pPr>
            <a:r>
              <a:rPr sz="2200" spc="70" dirty="0">
                <a:solidFill>
                  <a:srgbClr val="404040"/>
                </a:solidFill>
                <a:latin typeface="Georgia"/>
                <a:cs typeface="Georgia"/>
              </a:rPr>
              <a:t>The </a:t>
            </a:r>
            <a:r>
              <a:rPr sz="2200" b="1" spc="-5" dirty="0">
                <a:solidFill>
                  <a:srgbClr val="404040"/>
                </a:solidFill>
                <a:latin typeface="Bookman Uralic"/>
                <a:cs typeface="Bookman Uralic"/>
              </a:rPr>
              <a:t>medulla </a:t>
            </a:r>
            <a:r>
              <a:rPr sz="2200" spc="110" dirty="0">
                <a:solidFill>
                  <a:srgbClr val="404040"/>
                </a:solidFill>
                <a:latin typeface="Georgia"/>
                <a:cs typeface="Georgia"/>
              </a:rPr>
              <a:t>contains </a:t>
            </a:r>
            <a:r>
              <a:rPr sz="2200" spc="105" dirty="0">
                <a:solidFill>
                  <a:srgbClr val="404040"/>
                </a:solidFill>
                <a:latin typeface="Georgia"/>
                <a:cs typeface="Georgia"/>
              </a:rPr>
              <a:t>the </a:t>
            </a:r>
            <a:r>
              <a:rPr sz="2200" spc="70" dirty="0">
                <a:solidFill>
                  <a:srgbClr val="404040"/>
                </a:solidFill>
                <a:latin typeface="Georgia"/>
                <a:cs typeface="Georgia"/>
              </a:rPr>
              <a:t>collecting </a:t>
            </a:r>
            <a:r>
              <a:rPr sz="2200" spc="140" dirty="0">
                <a:solidFill>
                  <a:srgbClr val="404040"/>
                </a:solidFill>
                <a:latin typeface="Georgia"/>
                <a:cs typeface="Georgia"/>
              </a:rPr>
              <a:t>ducts </a:t>
            </a:r>
            <a:r>
              <a:rPr sz="2200" spc="114" dirty="0">
                <a:solidFill>
                  <a:srgbClr val="404040"/>
                </a:solidFill>
                <a:latin typeface="Georgia"/>
                <a:cs typeface="Georgia"/>
              </a:rPr>
              <a:t>which </a:t>
            </a:r>
            <a:r>
              <a:rPr sz="2200" spc="105" dirty="0">
                <a:solidFill>
                  <a:srgbClr val="404040"/>
                </a:solidFill>
                <a:latin typeface="Georgia"/>
                <a:cs typeface="Georgia"/>
              </a:rPr>
              <a:t>carry  </a:t>
            </a:r>
            <a:r>
              <a:rPr sz="2200" spc="60" dirty="0">
                <a:solidFill>
                  <a:srgbClr val="404040"/>
                </a:solidFill>
                <a:latin typeface="Georgia"/>
                <a:cs typeface="Georgia"/>
              </a:rPr>
              <a:t>filtrate </a:t>
            </a:r>
            <a:r>
              <a:rPr sz="2200" spc="25" dirty="0">
                <a:solidFill>
                  <a:srgbClr val="404040"/>
                </a:solidFill>
                <a:latin typeface="Georgia"/>
                <a:cs typeface="Georgia"/>
              </a:rPr>
              <a:t>(filtered </a:t>
            </a:r>
            <a:r>
              <a:rPr sz="2200" spc="120" dirty="0">
                <a:solidFill>
                  <a:srgbClr val="404040"/>
                </a:solidFill>
                <a:latin typeface="Georgia"/>
                <a:cs typeface="Georgia"/>
              </a:rPr>
              <a:t>substances) </a:t>
            </a:r>
            <a:r>
              <a:rPr sz="2200" spc="55" dirty="0">
                <a:solidFill>
                  <a:srgbClr val="404040"/>
                </a:solidFill>
                <a:latin typeface="Georgia"/>
                <a:cs typeface="Georgia"/>
              </a:rPr>
              <a:t>to </a:t>
            </a:r>
            <a:r>
              <a:rPr sz="2200" spc="105" dirty="0">
                <a:solidFill>
                  <a:srgbClr val="404040"/>
                </a:solidFill>
                <a:latin typeface="Georgia"/>
                <a:cs typeface="Georgia"/>
              </a:rPr>
              <a:t>the</a:t>
            </a:r>
            <a:r>
              <a:rPr sz="2200" spc="620" dirty="0">
                <a:solidFill>
                  <a:srgbClr val="404040"/>
                </a:solidFill>
                <a:latin typeface="Georgia"/>
                <a:cs typeface="Georgia"/>
              </a:rPr>
              <a:t> </a:t>
            </a:r>
            <a:r>
              <a:rPr sz="2200" spc="75" dirty="0">
                <a:solidFill>
                  <a:srgbClr val="404040"/>
                </a:solidFill>
                <a:latin typeface="Georgia"/>
                <a:cs typeface="Georgia"/>
              </a:rPr>
              <a:t>pelvis.</a:t>
            </a:r>
            <a:endParaRPr sz="2200">
              <a:latin typeface="Georgia"/>
              <a:cs typeface="Georgia"/>
            </a:endParaRPr>
          </a:p>
          <a:p>
            <a:pPr marL="355600" marR="48260" indent="-342900">
              <a:lnSpc>
                <a:spcPct val="100000"/>
              </a:lnSpc>
              <a:spcBef>
                <a:spcPts val="525"/>
              </a:spcBef>
              <a:buFont typeface="Wingdings"/>
              <a:buChar char=""/>
              <a:tabLst>
                <a:tab pos="354965" algn="l"/>
                <a:tab pos="355600" algn="l"/>
              </a:tabLst>
            </a:pPr>
            <a:r>
              <a:rPr sz="2200" spc="70" dirty="0">
                <a:solidFill>
                  <a:srgbClr val="404040"/>
                </a:solidFill>
                <a:latin typeface="Georgia"/>
                <a:cs typeface="Georgia"/>
              </a:rPr>
              <a:t>The </a:t>
            </a:r>
            <a:r>
              <a:rPr sz="2200" b="1" spc="-10" dirty="0">
                <a:solidFill>
                  <a:srgbClr val="404040"/>
                </a:solidFill>
                <a:latin typeface="Bookman Uralic"/>
                <a:cs typeface="Bookman Uralic"/>
              </a:rPr>
              <a:t>pelvis </a:t>
            </a:r>
            <a:r>
              <a:rPr sz="2200" spc="100" dirty="0">
                <a:solidFill>
                  <a:srgbClr val="404040"/>
                </a:solidFill>
                <a:latin typeface="Georgia"/>
                <a:cs typeface="Georgia"/>
              </a:rPr>
              <a:t>is </a:t>
            </a:r>
            <a:r>
              <a:rPr sz="2200" spc="165" dirty="0">
                <a:solidFill>
                  <a:srgbClr val="404040"/>
                </a:solidFill>
                <a:latin typeface="Georgia"/>
                <a:cs typeface="Georgia"/>
              </a:rPr>
              <a:t>a </a:t>
            </a:r>
            <a:r>
              <a:rPr sz="2200" spc="60" dirty="0">
                <a:solidFill>
                  <a:srgbClr val="404040"/>
                </a:solidFill>
                <a:latin typeface="Georgia"/>
                <a:cs typeface="Georgia"/>
              </a:rPr>
              <a:t>hollow </a:t>
            </a:r>
            <a:r>
              <a:rPr sz="2200" spc="85" dirty="0">
                <a:solidFill>
                  <a:srgbClr val="404040"/>
                </a:solidFill>
                <a:latin typeface="Georgia"/>
                <a:cs typeface="Georgia"/>
              </a:rPr>
              <a:t>cavity </a:t>
            </a:r>
            <a:r>
              <a:rPr sz="2200" spc="95" dirty="0">
                <a:solidFill>
                  <a:srgbClr val="404040"/>
                </a:solidFill>
                <a:latin typeface="Georgia"/>
                <a:cs typeface="Georgia"/>
              </a:rPr>
              <a:t>where </a:t>
            </a:r>
            <a:r>
              <a:rPr sz="2200" spc="100" dirty="0">
                <a:solidFill>
                  <a:srgbClr val="404040"/>
                </a:solidFill>
                <a:latin typeface="Georgia"/>
                <a:cs typeface="Georgia"/>
              </a:rPr>
              <a:t>urine </a:t>
            </a:r>
            <a:r>
              <a:rPr sz="2200" spc="140" dirty="0">
                <a:solidFill>
                  <a:srgbClr val="404040"/>
                </a:solidFill>
                <a:latin typeface="Georgia"/>
                <a:cs typeface="Georgia"/>
              </a:rPr>
              <a:t>accumulates  </a:t>
            </a:r>
            <a:r>
              <a:rPr sz="2200" spc="130" dirty="0">
                <a:solidFill>
                  <a:srgbClr val="404040"/>
                </a:solidFill>
                <a:latin typeface="Georgia"/>
                <a:cs typeface="Georgia"/>
              </a:rPr>
              <a:t>and </a:t>
            </a:r>
            <a:r>
              <a:rPr sz="2200" spc="105" dirty="0">
                <a:solidFill>
                  <a:srgbClr val="404040"/>
                </a:solidFill>
                <a:latin typeface="Georgia"/>
                <a:cs typeface="Georgia"/>
              </a:rPr>
              <a:t>drains </a:t>
            </a:r>
            <a:r>
              <a:rPr sz="2200" spc="70" dirty="0">
                <a:solidFill>
                  <a:srgbClr val="404040"/>
                </a:solidFill>
                <a:latin typeface="Georgia"/>
                <a:cs typeface="Georgia"/>
              </a:rPr>
              <a:t>into </a:t>
            </a:r>
            <a:r>
              <a:rPr sz="2200" spc="105" dirty="0">
                <a:solidFill>
                  <a:srgbClr val="404040"/>
                </a:solidFill>
                <a:latin typeface="Georgia"/>
                <a:cs typeface="Georgia"/>
              </a:rPr>
              <a:t>the</a:t>
            </a:r>
            <a:r>
              <a:rPr sz="2200" spc="380" dirty="0">
                <a:solidFill>
                  <a:srgbClr val="404040"/>
                </a:solidFill>
                <a:latin typeface="Georgia"/>
                <a:cs typeface="Georgia"/>
              </a:rPr>
              <a:t> </a:t>
            </a:r>
            <a:r>
              <a:rPr sz="2200" spc="95" dirty="0">
                <a:solidFill>
                  <a:srgbClr val="404040"/>
                </a:solidFill>
                <a:latin typeface="Georgia"/>
                <a:cs typeface="Georgia"/>
              </a:rPr>
              <a:t>ureter.</a:t>
            </a:r>
            <a:endParaRPr sz="2200">
              <a:latin typeface="Georgia"/>
              <a:cs typeface="Georgi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3001010" cy="1053465"/>
            <a:chOff x="0" y="0"/>
            <a:chExt cx="3001010" cy="1053465"/>
          </a:xfrm>
        </p:grpSpPr>
        <p:sp>
          <p:nvSpPr>
            <p:cNvPr id="3" name="object 3"/>
            <p:cNvSpPr/>
            <p:nvPr/>
          </p:nvSpPr>
          <p:spPr>
            <a:xfrm>
              <a:off x="282308" y="238886"/>
              <a:ext cx="2181364" cy="640461"/>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0" y="0"/>
              <a:ext cx="3000756" cy="1053084"/>
            </a:xfrm>
            <a:prstGeom prst="rect">
              <a:avLst/>
            </a:prstGeom>
            <a:blipFill>
              <a:blip r:embed="rId3" cstate="print"/>
              <a:stretch>
                <a:fillRect/>
              </a:stretch>
            </a:blipFill>
          </p:spPr>
          <p:txBody>
            <a:bodyPr wrap="square" lIns="0" tIns="0" rIns="0" bIns="0" rtlCol="0"/>
            <a:lstStyle/>
            <a:p>
              <a:endParaRPr/>
            </a:p>
          </p:txBody>
        </p:sp>
      </p:grpSp>
      <p:sp>
        <p:nvSpPr>
          <p:cNvPr id="5" name="object 5"/>
          <p:cNvSpPr txBox="1"/>
          <p:nvPr/>
        </p:nvSpPr>
        <p:spPr>
          <a:xfrm>
            <a:off x="383540" y="4060316"/>
            <a:ext cx="4458335" cy="1366520"/>
          </a:xfrm>
          <a:prstGeom prst="rect">
            <a:avLst/>
          </a:prstGeom>
        </p:spPr>
        <p:txBody>
          <a:bodyPr vert="horz" wrap="square" lIns="0" tIns="12065" rIns="0" bIns="0" rtlCol="0">
            <a:spAutoFit/>
          </a:bodyPr>
          <a:lstStyle/>
          <a:p>
            <a:pPr marL="12700" marR="5080">
              <a:lnSpc>
                <a:spcPct val="100000"/>
              </a:lnSpc>
              <a:spcBef>
                <a:spcPts val="95"/>
              </a:spcBef>
            </a:pPr>
            <a:r>
              <a:rPr sz="2200" b="1" spc="-10" dirty="0">
                <a:solidFill>
                  <a:srgbClr val="404040"/>
                </a:solidFill>
                <a:latin typeface="Bookman Uralic"/>
                <a:cs typeface="Bookman Uralic"/>
              </a:rPr>
              <a:t>Peristalsis, </a:t>
            </a:r>
            <a:r>
              <a:rPr sz="2200" spc="165" dirty="0">
                <a:solidFill>
                  <a:srgbClr val="404040"/>
                </a:solidFill>
                <a:latin typeface="Georgia"/>
                <a:cs typeface="Georgia"/>
              </a:rPr>
              <a:t>a </a:t>
            </a:r>
            <a:r>
              <a:rPr sz="2200" spc="105" dirty="0">
                <a:solidFill>
                  <a:srgbClr val="404040"/>
                </a:solidFill>
                <a:latin typeface="Georgia"/>
                <a:cs typeface="Georgia"/>
              </a:rPr>
              <a:t>rhythmic  </a:t>
            </a:r>
            <a:r>
              <a:rPr sz="2200" spc="95" dirty="0">
                <a:solidFill>
                  <a:srgbClr val="404040"/>
                </a:solidFill>
                <a:latin typeface="Georgia"/>
                <a:cs typeface="Georgia"/>
              </a:rPr>
              <a:t>contraction </a:t>
            </a:r>
            <a:r>
              <a:rPr sz="2200" spc="10" dirty="0">
                <a:solidFill>
                  <a:srgbClr val="404040"/>
                </a:solidFill>
                <a:latin typeface="Georgia"/>
                <a:cs typeface="Georgia"/>
              </a:rPr>
              <a:t>of </a:t>
            </a:r>
            <a:r>
              <a:rPr sz="2200" spc="105" dirty="0">
                <a:solidFill>
                  <a:srgbClr val="404040"/>
                </a:solidFill>
                <a:latin typeface="Georgia"/>
                <a:cs typeface="Georgia"/>
              </a:rPr>
              <a:t>the </a:t>
            </a:r>
            <a:r>
              <a:rPr sz="2200" spc="95" dirty="0">
                <a:solidFill>
                  <a:srgbClr val="404040"/>
                </a:solidFill>
                <a:latin typeface="Georgia"/>
                <a:cs typeface="Georgia"/>
              </a:rPr>
              <a:t>ureter </a:t>
            </a:r>
            <a:r>
              <a:rPr sz="2200" spc="100" dirty="0">
                <a:solidFill>
                  <a:srgbClr val="404040"/>
                </a:solidFill>
                <a:latin typeface="Georgia"/>
                <a:cs typeface="Georgia"/>
              </a:rPr>
              <a:t>smooth  </a:t>
            </a:r>
            <a:r>
              <a:rPr sz="2200" spc="125" dirty="0">
                <a:solidFill>
                  <a:srgbClr val="404040"/>
                </a:solidFill>
                <a:latin typeface="Georgia"/>
                <a:cs typeface="Georgia"/>
              </a:rPr>
              <a:t>muscle </a:t>
            </a:r>
            <a:r>
              <a:rPr sz="2200" spc="114" dirty="0">
                <a:solidFill>
                  <a:srgbClr val="404040"/>
                </a:solidFill>
                <a:latin typeface="Georgia"/>
                <a:cs typeface="Georgia"/>
              </a:rPr>
              <a:t>which helps </a:t>
            </a:r>
            <a:r>
              <a:rPr sz="2200" spc="55" dirty="0">
                <a:solidFill>
                  <a:srgbClr val="404040"/>
                </a:solidFill>
                <a:latin typeface="Georgia"/>
                <a:cs typeface="Georgia"/>
              </a:rPr>
              <a:t>to </a:t>
            </a:r>
            <a:r>
              <a:rPr sz="2200" spc="70" dirty="0">
                <a:solidFill>
                  <a:srgbClr val="404040"/>
                </a:solidFill>
                <a:latin typeface="Georgia"/>
                <a:cs typeface="Georgia"/>
              </a:rPr>
              <a:t>move </a:t>
            </a:r>
            <a:r>
              <a:rPr sz="2200" spc="105" dirty="0">
                <a:solidFill>
                  <a:srgbClr val="404040"/>
                </a:solidFill>
                <a:latin typeface="Georgia"/>
                <a:cs typeface="Georgia"/>
              </a:rPr>
              <a:t>the  </a:t>
            </a:r>
            <a:r>
              <a:rPr sz="2200" spc="100" dirty="0">
                <a:solidFill>
                  <a:srgbClr val="404040"/>
                </a:solidFill>
                <a:latin typeface="Georgia"/>
                <a:cs typeface="Georgia"/>
              </a:rPr>
              <a:t>urine </a:t>
            </a:r>
            <a:r>
              <a:rPr sz="2200" spc="70" dirty="0">
                <a:solidFill>
                  <a:srgbClr val="404040"/>
                </a:solidFill>
                <a:latin typeface="Georgia"/>
                <a:cs typeface="Georgia"/>
              </a:rPr>
              <a:t>into </a:t>
            </a:r>
            <a:r>
              <a:rPr sz="2200" spc="105" dirty="0">
                <a:solidFill>
                  <a:srgbClr val="404040"/>
                </a:solidFill>
                <a:latin typeface="Georgia"/>
                <a:cs typeface="Georgia"/>
              </a:rPr>
              <a:t>the</a:t>
            </a:r>
            <a:r>
              <a:rPr sz="2200" spc="400" dirty="0">
                <a:solidFill>
                  <a:srgbClr val="404040"/>
                </a:solidFill>
                <a:latin typeface="Georgia"/>
                <a:cs typeface="Georgia"/>
              </a:rPr>
              <a:t> </a:t>
            </a:r>
            <a:r>
              <a:rPr sz="2200" b="1" spc="5" dirty="0">
                <a:solidFill>
                  <a:srgbClr val="404040"/>
                </a:solidFill>
                <a:latin typeface="Bookman Uralic"/>
                <a:cs typeface="Bookman Uralic"/>
              </a:rPr>
              <a:t>bladder</a:t>
            </a:r>
            <a:r>
              <a:rPr sz="2200" spc="5" dirty="0">
                <a:solidFill>
                  <a:srgbClr val="404040"/>
                </a:solidFill>
                <a:latin typeface="Georgia"/>
                <a:cs typeface="Georgia"/>
              </a:rPr>
              <a:t>.</a:t>
            </a:r>
            <a:endParaRPr sz="2200">
              <a:latin typeface="Georgia"/>
              <a:cs typeface="Georgia"/>
            </a:endParaRPr>
          </a:p>
        </p:txBody>
      </p:sp>
      <p:sp>
        <p:nvSpPr>
          <p:cNvPr id="6" name="object 6"/>
          <p:cNvSpPr txBox="1">
            <a:spLocks noGrp="1"/>
          </p:cNvSpPr>
          <p:nvPr>
            <p:ph type="title"/>
          </p:nvPr>
        </p:nvSpPr>
        <p:spPr>
          <a:xfrm>
            <a:off x="457200" y="1143001"/>
            <a:ext cx="5486400" cy="873957"/>
          </a:xfrm>
          <a:prstGeom prst="rect">
            <a:avLst/>
          </a:prstGeom>
        </p:spPr>
        <p:txBody>
          <a:bodyPr vert="horz" wrap="square" lIns="0" tIns="12065" rIns="0" bIns="0" rtlCol="0">
            <a:spAutoFit/>
          </a:bodyPr>
          <a:lstStyle/>
          <a:p>
            <a:pPr marL="12700" marR="5080">
              <a:lnSpc>
                <a:spcPct val="100000"/>
              </a:lnSpc>
              <a:spcBef>
                <a:spcPts val="95"/>
              </a:spcBef>
            </a:pPr>
            <a:r>
              <a:rPr sz="2800" i="1" spc="-5" dirty="0"/>
              <a:t>A </a:t>
            </a:r>
            <a:r>
              <a:rPr sz="2800" i="1" spc="-20" dirty="0"/>
              <a:t>tube </a:t>
            </a:r>
            <a:r>
              <a:rPr sz="2800" i="1" spc="-10" dirty="0"/>
              <a:t>approximately </a:t>
            </a:r>
            <a:r>
              <a:rPr sz="2800" i="1" spc="-5" dirty="0"/>
              <a:t>6 </a:t>
            </a:r>
            <a:r>
              <a:rPr sz="2800" i="1" spc="-30" dirty="0"/>
              <a:t>to </a:t>
            </a:r>
            <a:r>
              <a:rPr sz="2800" i="1" spc="-5" dirty="0"/>
              <a:t>7  </a:t>
            </a:r>
            <a:r>
              <a:rPr sz="2800" spc="-15" dirty="0"/>
              <a:t>inches </a:t>
            </a:r>
            <a:r>
              <a:rPr sz="2800" spc="-5" dirty="0"/>
              <a:t>long </a:t>
            </a:r>
            <a:r>
              <a:rPr sz="2800" spc="-10" dirty="0"/>
              <a:t>attached </a:t>
            </a:r>
            <a:r>
              <a:rPr sz="2800" spc="-35" dirty="0"/>
              <a:t>to </a:t>
            </a:r>
            <a:r>
              <a:rPr sz="2800" spc="-15" dirty="0"/>
              <a:t>each  kidney.</a:t>
            </a:r>
          </a:p>
        </p:txBody>
      </p:sp>
      <p:sp>
        <p:nvSpPr>
          <p:cNvPr id="7" name="object 7"/>
          <p:cNvSpPr txBox="1">
            <a:spLocks noGrp="1"/>
          </p:cNvSpPr>
          <p:nvPr>
            <p:ph type="body" idx="1"/>
          </p:nvPr>
        </p:nvSpPr>
        <p:spPr>
          <a:xfrm>
            <a:off x="-228600" y="2209800"/>
            <a:ext cx="5334000" cy="1563377"/>
          </a:xfrm>
          <a:prstGeom prst="rect">
            <a:avLst/>
          </a:prstGeom>
        </p:spPr>
        <p:txBody>
          <a:bodyPr vert="horz" wrap="square" lIns="0" tIns="12065" rIns="0" bIns="0" rtlCol="0">
            <a:spAutoFit/>
          </a:bodyPr>
          <a:lstStyle/>
          <a:p>
            <a:pPr marL="12700" marR="5080">
              <a:lnSpc>
                <a:spcPct val="100000"/>
              </a:lnSpc>
              <a:spcBef>
                <a:spcPts val="95"/>
              </a:spcBef>
              <a:buFont typeface="Wingdings"/>
              <a:buChar char=""/>
              <a:tabLst>
                <a:tab pos="405765" algn="l"/>
                <a:tab pos="406400" algn="l"/>
              </a:tabLst>
            </a:pPr>
            <a:r>
              <a:rPr spc="75" dirty="0"/>
              <a:t>Made </a:t>
            </a:r>
            <a:r>
              <a:rPr spc="160" dirty="0"/>
              <a:t>up </a:t>
            </a:r>
            <a:r>
              <a:rPr spc="10" dirty="0"/>
              <a:t>of </a:t>
            </a:r>
            <a:r>
              <a:rPr spc="90" dirty="0"/>
              <a:t>three </a:t>
            </a:r>
            <a:r>
              <a:rPr spc="105" dirty="0"/>
              <a:t>layers </a:t>
            </a:r>
            <a:r>
              <a:rPr spc="10"/>
              <a:t>of  </a:t>
            </a:r>
            <a:r>
              <a:rPr lang="en-US" spc="125" dirty="0" err="1"/>
              <a:t>tissu</a:t>
            </a:r>
            <a:r>
              <a:rPr spc="125"/>
              <a:t>e</a:t>
            </a:r>
            <a:endParaRPr spc="125" dirty="0"/>
          </a:p>
          <a:p>
            <a:pPr marL="684530" lvl="1" indent="-215265">
              <a:lnSpc>
                <a:spcPct val="100000"/>
              </a:lnSpc>
              <a:buFont typeface="Wingdings"/>
              <a:buChar char=""/>
              <a:tabLst>
                <a:tab pos="685165" algn="l"/>
              </a:tabLst>
            </a:pPr>
            <a:r>
              <a:rPr sz="2200" spc="105" dirty="0">
                <a:solidFill>
                  <a:srgbClr val="404040"/>
                </a:solidFill>
                <a:latin typeface="Georgia"/>
                <a:cs typeface="Georgia"/>
              </a:rPr>
              <a:t>Smooth</a:t>
            </a:r>
            <a:r>
              <a:rPr sz="2200" spc="180" dirty="0">
                <a:solidFill>
                  <a:srgbClr val="404040"/>
                </a:solidFill>
                <a:latin typeface="Georgia"/>
                <a:cs typeface="Georgia"/>
              </a:rPr>
              <a:t> </a:t>
            </a:r>
            <a:r>
              <a:rPr sz="2200" spc="130" dirty="0">
                <a:solidFill>
                  <a:srgbClr val="404040"/>
                </a:solidFill>
                <a:latin typeface="Georgia"/>
                <a:cs typeface="Georgia"/>
              </a:rPr>
              <a:t>muscle</a:t>
            </a:r>
            <a:endParaRPr sz="2200">
              <a:latin typeface="Georgia"/>
              <a:cs typeface="Georgia"/>
            </a:endParaRPr>
          </a:p>
          <a:p>
            <a:pPr marL="684530" lvl="1" indent="-215265">
              <a:lnSpc>
                <a:spcPct val="100000"/>
              </a:lnSpc>
              <a:buFont typeface="Wingdings"/>
              <a:buChar char=""/>
              <a:tabLst>
                <a:tab pos="685165" algn="l"/>
                <a:tab pos="1915160" algn="l"/>
              </a:tabLst>
            </a:pPr>
            <a:r>
              <a:rPr sz="2200" spc="100" dirty="0">
                <a:solidFill>
                  <a:srgbClr val="404040"/>
                </a:solidFill>
                <a:latin typeface="Georgia"/>
                <a:cs typeface="Georgia"/>
              </a:rPr>
              <a:t>Fibrous	</a:t>
            </a:r>
            <a:r>
              <a:rPr sz="2200" spc="125" dirty="0">
                <a:solidFill>
                  <a:srgbClr val="404040"/>
                </a:solidFill>
                <a:latin typeface="Georgia"/>
                <a:cs typeface="Georgia"/>
              </a:rPr>
              <a:t>tissue</a:t>
            </a:r>
            <a:endParaRPr sz="2200">
              <a:latin typeface="Georgia"/>
              <a:cs typeface="Georgia"/>
            </a:endParaRPr>
          </a:p>
          <a:p>
            <a:pPr marL="684530" lvl="1" indent="-215265">
              <a:lnSpc>
                <a:spcPct val="100000"/>
              </a:lnSpc>
              <a:spcBef>
                <a:spcPts val="5"/>
              </a:spcBef>
              <a:buFont typeface="Wingdings"/>
              <a:buChar char=""/>
              <a:tabLst>
                <a:tab pos="685165" algn="l"/>
              </a:tabLst>
            </a:pPr>
            <a:r>
              <a:rPr sz="2200" spc="135" dirty="0">
                <a:solidFill>
                  <a:srgbClr val="404040"/>
                </a:solidFill>
                <a:latin typeface="Georgia"/>
                <a:cs typeface="Georgia"/>
              </a:rPr>
              <a:t>Mucous</a:t>
            </a:r>
            <a:r>
              <a:rPr sz="2200" spc="195" dirty="0">
                <a:solidFill>
                  <a:srgbClr val="404040"/>
                </a:solidFill>
                <a:latin typeface="Georgia"/>
                <a:cs typeface="Georgia"/>
              </a:rPr>
              <a:t> </a:t>
            </a:r>
            <a:r>
              <a:rPr sz="2200" spc="85" dirty="0">
                <a:solidFill>
                  <a:srgbClr val="404040"/>
                </a:solidFill>
                <a:latin typeface="Georgia"/>
                <a:cs typeface="Georgia"/>
              </a:rPr>
              <a:t>layer</a:t>
            </a:r>
            <a:endParaRPr sz="2200">
              <a:latin typeface="Georgia"/>
              <a:cs typeface="Georgia"/>
            </a:endParaRPr>
          </a:p>
        </p:txBody>
      </p:sp>
      <p:grpSp>
        <p:nvGrpSpPr>
          <p:cNvPr id="8" name="object 8"/>
          <p:cNvGrpSpPr/>
          <p:nvPr/>
        </p:nvGrpSpPr>
        <p:grpSpPr>
          <a:xfrm>
            <a:off x="5181600" y="0"/>
            <a:ext cx="3766185" cy="6400800"/>
            <a:chOff x="4648200" y="228663"/>
            <a:chExt cx="4070985" cy="6122035"/>
          </a:xfrm>
        </p:grpSpPr>
        <p:sp>
          <p:nvSpPr>
            <p:cNvPr id="9" name="object 9"/>
            <p:cNvSpPr/>
            <p:nvPr/>
          </p:nvSpPr>
          <p:spPr>
            <a:xfrm>
              <a:off x="5029200" y="228663"/>
              <a:ext cx="3689730" cy="6121908"/>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4648200" y="2362263"/>
              <a:ext cx="1537970" cy="584835"/>
            </a:xfrm>
            <a:custGeom>
              <a:avLst/>
              <a:gdLst/>
              <a:ahLst/>
              <a:cxnLst/>
              <a:rect l="l" t="t" r="r" b="b"/>
              <a:pathLst>
                <a:path w="1537970" h="584835">
                  <a:moveTo>
                    <a:pt x="1537589" y="0"/>
                  </a:moveTo>
                  <a:lnTo>
                    <a:pt x="0" y="0"/>
                  </a:lnTo>
                  <a:lnTo>
                    <a:pt x="0" y="584771"/>
                  </a:lnTo>
                  <a:lnTo>
                    <a:pt x="1537589" y="584771"/>
                  </a:lnTo>
                  <a:lnTo>
                    <a:pt x="1537589" y="0"/>
                  </a:lnTo>
                  <a:close/>
                </a:path>
              </a:pathLst>
            </a:custGeom>
            <a:solidFill>
              <a:srgbClr val="FFFFFF"/>
            </a:solidFill>
          </p:spPr>
          <p:txBody>
            <a:bodyPr wrap="square" lIns="0" tIns="0" rIns="0" bIns="0" rtlCol="0"/>
            <a:lstStyle/>
            <a:p>
              <a:endParaRPr/>
            </a:p>
          </p:txBody>
        </p:sp>
      </p:grpSp>
      <p:sp>
        <p:nvSpPr>
          <p:cNvPr id="11" name="object 11"/>
          <p:cNvSpPr txBox="1"/>
          <p:nvPr/>
        </p:nvSpPr>
        <p:spPr>
          <a:xfrm>
            <a:off x="5029200" y="2438400"/>
            <a:ext cx="1369060" cy="513715"/>
          </a:xfrm>
          <a:prstGeom prst="rect">
            <a:avLst/>
          </a:prstGeom>
        </p:spPr>
        <p:txBody>
          <a:bodyPr vert="horz" wrap="square" lIns="0" tIns="13335" rIns="0" bIns="0" rtlCol="0">
            <a:spAutoFit/>
          </a:bodyPr>
          <a:lstStyle/>
          <a:p>
            <a:pPr marL="12700">
              <a:lnSpc>
                <a:spcPct val="100000"/>
              </a:lnSpc>
              <a:spcBef>
                <a:spcPts val="105"/>
              </a:spcBef>
            </a:pPr>
            <a:r>
              <a:rPr sz="3200" b="1" i="1" spc="-5" dirty="0">
                <a:solidFill>
                  <a:srgbClr val="F79546"/>
                </a:solidFill>
                <a:latin typeface="TeX Gyre Bonum"/>
                <a:cs typeface="TeX Gyre Bonum"/>
              </a:rPr>
              <a:t>Ureter</a:t>
            </a:r>
            <a:endParaRPr sz="3200">
              <a:latin typeface="TeX Gyre Bonum"/>
              <a:cs typeface="TeX Gyre Bonum"/>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2400" y="1712287"/>
            <a:ext cx="3810000" cy="4185285"/>
            <a:chOff x="152400" y="1712287"/>
            <a:chExt cx="3810000" cy="4185285"/>
          </a:xfrm>
        </p:grpSpPr>
        <p:sp>
          <p:nvSpPr>
            <p:cNvPr id="3" name="object 3"/>
            <p:cNvSpPr/>
            <p:nvPr/>
          </p:nvSpPr>
          <p:spPr>
            <a:xfrm>
              <a:off x="152400" y="1712287"/>
              <a:ext cx="3810000" cy="4161257"/>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2371725" y="5530850"/>
              <a:ext cx="1233805" cy="367030"/>
            </a:xfrm>
            <a:custGeom>
              <a:avLst/>
              <a:gdLst/>
              <a:ahLst/>
              <a:cxnLst/>
              <a:rect l="l" t="t" r="r" b="b"/>
              <a:pathLst>
                <a:path w="1233804" h="367029">
                  <a:moveTo>
                    <a:pt x="1233487" y="0"/>
                  </a:moveTo>
                  <a:lnTo>
                    <a:pt x="0" y="0"/>
                  </a:lnTo>
                  <a:lnTo>
                    <a:pt x="0" y="366712"/>
                  </a:lnTo>
                  <a:lnTo>
                    <a:pt x="1233487" y="366712"/>
                  </a:lnTo>
                  <a:lnTo>
                    <a:pt x="1233487" y="0"/>
                  </a:lnTo>
                  <a:close/>
                </a:path>
              </a:pathLst>
            </a:custGeom>
            <a:solidFill>
              <a:srgbClr val="FFFFFF"/>
            </a:solidFill>
          </p:spPr>
          <p:txBody>
            <a:bodyPr wrap="square" lIns="0" tIns="0" rIns="0" bIns="0" rtlCol="0"/>
            <a:lstStyle/>
            <a:p>
              <a:endParaRPr/>
            </a:p>
          </p:txBody>
        </p:sp>
      </p:grpSp>
      <p:sp>
        <p:nvSpPr>
          <p:cNvPr id="5" name="object 5"/>
          <p:cNvSpPr txBox="1">
            <a:spLocks noGrp="1"/>
          </p:cNvSpPr>
          <p:nvPr>
            <p:ph type="title"/>
          </p:nvPr>
        </p:nvSpPr>
        <p:spPr>
          <a:xfrm>
            <a:off x="533400" y="381063"/>
            <a:ext cx="3279775" cy="576580"/>
          </a:xfrm>
          <a:prstGeom prst="rect">
            <a:avLst/>
          </a:prstGeom>
          <a:solidFill>
            <a:srgbClr val="FFCC66"/>
          </a:solidFill>
          <a:ln w="57150">
            <a:solidFill>
              <a:srgbClr val="000066"/>
            </a:solidFill>
          </a:ln>
        </p:spPr>
        <p:txBody>
          <a:bodyPr vert="horz" wrap="square" lIns="0" tIns="29845" rIns="0" bIns="0" rtlCol="0">
            <a:spAutoFit/>
          </a:bodyPr>
          <a:lstStyle/>
          <a:p>
            <a:pPr marL="91440">
              <a:lnSpc>
                <a:spcPct val="100000"/>
              </a:lnSpc>
              <a:spcBef>
                <a:spcPts val="235"/>
              </a:spcBef>
            </a:pPr>
            <a:r>
              <a:rPr sz="2800" i="0" spc="110" dirty="0">
                <a:solidFill>
                  <a:srgbClr val="000000"/>
                </a:solidFill>
                <a:latin typeface="Georgia"/>
                <a:cs typeface="Georgia"/>
              </a:rPr>
              <a:t>Urinary</a:t>
            </a:r>
            <a:r>
              <a:rPr sz="2800" i="0" spc="210" dirty="0">
                <a:solidFill>
                  <a:srgbClr val="000000"/>
                </a:solidFill>
                <a:latin typeface="Georgia"/>
                <a:cs typeface="Georgia"/>
              </a:rPr>
              <a:t> </a:t>
            </a:r>
            <a:r>
              <a:rPr sz="2800" i="0" spc="125" dirty="0">
                <a:solidFill>
                  <a:srgbClr val="000000"/>
                </a:solidFill>
                <a:latin typeface="Georgia"/>
                <a:cs typeface="Georgia"/>
              </a:rPr>
              <a:t>Bladder</a:t>
            </a:r>
            <a:endParaRPr sz="2800">
              <a:latin typeface="Georgia"/>
              <a:cs typeface="Georgia"/>
            </a:endParaRPr>
          </a:p>
        </p:txBody>
      </p:sp>
      <p:sp>
        <p:nvSpPr>
          <p:cNvPr id="6" name="object 6"/>
          <p:cNvSpPr txBox="1"/>
          <p:nvPr/>
        </p:nvSpPr>
        <p:spPr>
          <a:xfrm>
            <a:off x="4422775" y="859281"/>
            <a:ext cx="4416425" cy="3042920"/>
          </a:xfrm>
          <a:prstGeom prst="rect">
            <a:avLst/>
          </a:prstGeom>
        </p:spPr>
        <p:txBody>
          <a:bodyPr vert="horz" wrap="square" lIns="0" tIns="12065" rIns="0" bIns="0" rtlCol="0">
            <a:spAutoFit/>
          </a:bodyPr>
          <a:lstStyle/>
          <a:p>
            <a:pPr marL="12700" marR="351790">
              <a:lnSpc>
                <a:spcPct val="100000"/>
              </a:lnSpc>
              <a:spcBef>
                <a:spcPts val="95"/>
              </a:spcBef>
              <a:buSzPct val="95454"/>
              <a:buChar char="•"/>
              <a:tabLst>
                <a:tab pos="142240" algn="l"/>
              </a:tabLst>
            </a:pPr>
            <a:r>
              <a:rPr sz="2200" spc="40" dirty="0">
                <a:solidFill>
                  <a:srgbClr val="404040"/>
                </a:solidFill>
                <a:latin typeface="Georgia"/>
                <a:cs typeface="Georgia"/>
              </a:rPr>
              <a:t>Hollow, </a:t>
            </a:r>
            <a:r>
              <a:rPr sz="2200" spc="140" dirty="0">
                <a:solidFill>
                  <a:srgbClr val="404040"/>
                </a:solidFill>
                <a:latin typeface="Georgia"/>
                <a:cs typeface="Georgia"/>
              </a:rPr>
              <a:t>muscular </a:t>
            </a:r>
            <a:r>
              <a:rPr sz="2200" spc="90" dirty="0">
                <a:solidFill>
                  <a:srgbClr val="404040"/>
                </a:solidFill>
                <a:latin typeface="Georgia"/>
                <a:cs typeface="Georgia"/>
              </a:rPr>
              <a:t>organ </a:t>
            </a:r>
            <a:r>
              <a:rPr sz="2200" spc="114" dirty="0">
                <a:solidFill>
                  <a:srgbClr val="404040"/>
                </a:solidFill>
                <a:latin typeface="Georgia"/>
                <a:cs typeface="Georgia"/>
              </a:rPr>
              <a:t>that  </a:t>
            </a:r>
            <a:r>
              <a:rPr sz="2200" spc="100" dirty="0">
                <a:solidFill>
                  <a:srgbClr val="404040"/>
                </a:solidFill>
                <a:latin typeface="Georgia"/>
                <a:cs typeface="Georgia"/>
              </a:rPr>
              <a:t>stores</a:t>
            </a:r>
            <a:r>
              <a:rPr sz="2200" spc="180" dirty="0">
                <a:solidFill>
                  <a:srgbClr val="404040"/>
                </a:solidFill>
                <a:latin typeface="Georgia"/>
                <a:cs typeface="Georgia"/>
              </a:rPr>
              <a:t> </a:t>
            </a:r>
            <a:r>
              <a:rPr sz="2200" spc="100" dirty="0">
                <a:solidFill>
                  <a:srgbClr val="404040"/>
                </a:solidFill>
                <a:latin typeface="Georgia"/>
                <a:cs typeface="Georgia"/>
              </a:rPr>
              <a:t>urine</a:t>
            </a:r>
            <a:endParaRPr sz="2200">
              <a:latin typeface="Georgia"/>
              <a:cs typeface="Georgia"/>
            </a:endParaRPr>
          </a:p>
          <a:p>
            <a:pPr marL="12700" marR="518795">
              <a:lnSpc>
                <a:spcPct val="100000"/>
              </a:lnSpc>
              <a:buSzPct val="95454"/>
              <a:buChar char="•"/>
              <a:tabLst>
                <a:tab pos="142240" algn="l"/>
              </a:tabLst>
            </a:pPr>
            <a:r>
              <a:rPr sz="2200" spc="105" dirty="0">
                <a:solidFill>
                  <a:srgbClr val="404040"/>
                </a:solidFill>
                <a:latin typeface="Georgia"/>
                <a:cs typeface="Georgia"/>
              </a:rPr>
              <a:t>Sphincter </a:t>
            </a:r>
            <a:r>
              <a:rPr sz="2200" spc="135" dirty="0">
                <a:solidFill>
                  <a:srgbClr val="404040"/>
                </a:solidFill>
                <a:latin typeface="Georgia"/>
                <a:cs typeface="Georgia"/>
              </a:rPr>
              <a:t>muscles </a:t>
            </a:r>
            <a:r>
              <a:rPr sz="2200" spc="80" dirty="0">
                <a:solidFill>
                  <a:srgbClr val="404040"/>
                </a:solidFill>
                <a:latin typeface="Georgia"/>
                <a:cs typeface="Georgia"/>
              </a:rPr>
              <a:t>hold </a:t>
            </a:r>
            <a:r>
              <a:rPr sz="2200" spc="105" dirty="0">
                <a:solidFill>
                  <a:srgbClr val="404040"/>
                </a:solidFill>
                <a:latin typeface="Georgia"/>
                <a:cs typeface="Georgia"/>
              </a:rPr>
              <a:t>the  </a:t>
            </a:r>
            <a:r>
              <a:rPr sz="2200" spc="100" dirty="0">
                <a:solidFill>
                  <a:srgbClr val="404040"/>
                </a:solidFill>
                <a:latin typeface="Georgia"/>
                <a:cs typeface="Georgia"/>
              </a:rPr>
              <a:t>urine </a:t>
            </a:r>
            <a:r>
              <a:rPr sz="2200" spc="80" dirty="0">
                <a:solidFill>
                  <a:srgbClr val="404040"/>
                </a:solidFill>
                <a:latin typeface="Georgia"/>
                <a:cs typeface="Georgia"/>
              </a:rPr>
              <a:t>in</a:t>
            </a:r>
            <a:r>
              <a:rPr sz="2200" spc="235" dirty="0">
                <a:solidFill>
                  <a:srgbClr val="404040"/>
                </a:solidFill>
                <a:latin typeface="Georgia"/>
                <a:cs typeface="Georgia"/>
              </a:rPr>
              <a:t> </a:t>
            </a:r>
            <a:r>
              <a:rPr sz="2200" spc="95" dirty="0">
                <a:solidFill>
                  <a:srgbClr val="404040"/>
                </a:solidFill>
                <a:latin typeface="Georgia"/>
                <a:cs typeface="Georgia"/>
              </a:rPr>
              <a:t>place</a:t>
            </a:r>
            <a:endParaRPr sz="2200">
              <a:latin typeface="Georgia"/>
              <a:cs typeface="Georgia"/>
            </a:endParaRPr>
          </a:p>
          <a:p>
            <a:pPr marL="141605" indent="-129539">
              <a:lnSpc>
                <a:spcPct val="100000"/>
              </a:lnSpc>
              <a:spcBef>
                <a:spcPts val="5"/>
              </a:spcBef>
              <a:buSzPct val="95454"/>
              <a:buChar char="•"/>
              <a:tabLst>
                <a:tab pos="142240" algn="l"/>
              </a:tabLst>
            </a:pPr>
            <a:r>
              <a:rPr sz="2200" spc="60" dirty="0">
                <a:solidFill>
                  <a:srgbClr val="404040"/>
                </a:solidFill>
                <a:latin typeface="Georgia"/>
                <a:cs typeface="Georgia"/>
              </a:rPr>
              <a:t>Holds </a:t>
            </a:r>
            <a:r>
              <a:rPr sz="2200" spc="50" dirty="0">
                <a:solidFill>
                  <a:srgbClr val="404040"/>
                </a:solidFill>
                <a:latin typeface="Georgia"/>
                <a:cs typeface="Georgia"/>
              </a:rPr>
              <a:t>300 </a:t>
            </a:r>
            <a:r>
              <a:rPr sz="2200" spc="60" dirty="0">
                <a:solidFill>
                  <a:srgbClr val="404040"/>
                </a:solidFill>
                <a:latin typeface="Georgia"/>
                <a:cs typeface="Georgia"/>
              </a:rPr>
              <a:t>to </a:t>
            </a:r>
            <a:r>
              <a:rPr sz="2200" spc="40" dirty="0">
                <a:solidFill>
                  <a:srgbClr val="404040"/>
                </a:solidFill>
                <a:latin typeface="Georgia"/>
                <a:cs typeface="Georgia"/>
              </a:rPr>
              <a:t>400 </a:t>
            </a:r>
            <a:r>
              <a:rPr sz="2200" spc="60" dirty="0">
                <a:solidFill>
                  <a:srgbClr val="404040"/>
                </a:solidFill>
                <a:latin typeface="Georgia"/>
                <a:cs typeface="Georgia"/>
              </a:rPr>
              <a:t>milliliters</a:t>
            </a:r>
            <a:r>
              <a:rPr sz="2200" spc="70" dirty="0">
                <a:solidFill>
                  <a:srgbClr val="404040"/>
                </a:solidFill>
                <a:latin typeface="Georgia"/>
                <a:cs typeface="Georgia"/>
              </a:rPr>
              <a:t> </a:t>
            </a:r>
            <a:r>
              <a:rPr sz="2200" spc="10" dirty="0">
                <a:solidFill>
                  <a:srgbClr val="404040"/>
                </a:solidFill>
                <a:latin typeface="Georgia"/>
                <a:cs typeface="Georgia"/>
              </a:rPr>
              <a:t>of</a:t>
            </a:r>
            <a:endParaRPr sz="2200">
              <a:latin typeface="Georgia"/>
              <a:cs typeface="Georgia"/>
            </a:endParaRPr>
          </a:p>
          <a:p>
            <a:pPr marL="12700">
              <a:lnSpc>
                <a:spcPct val="100000"/>
              </a:lnSpc>
            </a:pPr>
            <a:r>
              <a:rPr sz="2200" spc="100" dirty="0">
                <a:solidFill>
                  <a:srgbClr val="404040"/>
                </a:solidFill>
                <a:latin typeface="Georgia"/>
                <a:cs typeface="Georgia"/>
              </a:rPr>
              <a:t>urine </a:t>
            </a:r>
            <a:r>
              <a:rPr sz="2200" spc="55" dirty="0">
                <a:solidFill>
                  <a:srgbClr val="404040"/>
                </a:solidFill>
                <a:latin typeface="Georgia"/>
                <a:cs typeface="Georgia"/>
              </a:rPr>
              <a:t>before</a:t>
            </a:r>
            <a:r>
              <a:rPr sz="2200" spc="265" dirty="0">
                <a:solidFill>
                  <a:srgbClr val="404040"/>
                </a:solidFill>
                <a:latin typeface="Georgia"/>
                <a:cs typeface="Georgia"/>
              </a:rPr>
              <a:t> </a:t>
            </a:r>
            <a:r>
              <a:rPr sz="2200" spc="85" dirty="0">
                <a:solidFill>
                  <a:srgbClr val="404040"/>
                </a:solidFill>
                <a:latin typeface="Georgia"/>
                <a:cs typeface="Georgia"/>
              </a:rPr>
              <a:t>emptying</a:t>
            </a:r>
            <a:endParaRPr sz="2200">
              <a:latin typeface="Georgia"/>
              <a:cs typeface="Georgia"/>
            </a:endParaRPr>
          </a:p>
          <a:p>
            <a:pPr marL="12700" marR="5080">
              <a:lnSpc>
                <a:spcPct val="100000"/>
              </a:lnSpc>
              <a:buSzPct val="95454"/>
              <a:buChar char="•"/>
              <a:tabLst>
                <a:tab pos="142240" algn="l"/>
              </a:tabLst>
            </a:pPr>
            <a:r>
              <a:rPr sz="2200" spc="75" dirty="0">
                <a:solidFill>
                  <a:srgbClr val="404040"/>
                </a:solidFill>
                <a:latin typeface="Georgia"/>
                <a:cs typeface="Georgia"/>
              </a:rPr>
              <a:t>Walls </a:t>
            </a:r>
            <a:r>
              <a:rPr sz="2200" spc="100" dirty="0">
                <a:solidFill>
                  <a:srgbClr val="404040"/>
                </a:solidFill>
                <a:latin typeface="Georgia"/>
                <a:cs typeface="Georgia"/>
              </a:rPr>
              <a:t>contain </a:t>
            </a:r>
            <a:r>
              <a:rPr sz="2200" spc="70" dirty="0">
                <a:solidFill>
                  <a:srgbClr val="404040"/>
                </a:solidFill>
                <a:latin typeface="Georgia"/>
                <a:cs typeface="Georgia"/>
              </a:rPr>
              <a:t>epithelial </a:t>
            </a:r>
            <a:r>
              <a:rPr sz="2200" spc="125" dirty="0">
                <a:solidFill>
                  <a:srgbClr val="404040"/>
                </a:solidFill>
                <a:latin typeface="Georgia"/>
                <a:cs typeface="Georgia"/>
              </a:rPr>
              <a:t>tissue  </a:t>
            </a:r>
            <a:r>
              <a:rPr sz="2200" spc="120" dirty="0">
                <a:solidFill>
                  <a:srgbClr val="404040"/>
                </a:solidFill>
                <a:latin typeface="Georgia"/>
                <a:cs typeface="Georgia"/>
              </a:rPr>
              <a:t>that </a:t>
            </a:r>
            <a:r>
              <a:rPr sz="2200" spc="110" dirty="0">
                <a:solidFill>
                  <a:srgbClr val="404040"/>
                </a:solidFill>
                <a:latin typeface="Georgia"/>
                <a:cs typeface="Georgia"/>
              </a:rPr>
              <a:t>stretch </a:t>
            </a:r>
            <a:r>
              <a:rPr sz="2200" spc="55" dirty="0">
                <a:solidFill>
                  <a:srgbClr val="404040"/>
                </a:solidFill>
                <a:latin typeface="Georgia"/>
                <a:cs typeface="Georgia"/>
              </a:rPr>
              <a:t>to </a:t>
            </a:r>
            <a:r>
              <a:rPr sz="2200" spc="65" dirty="0">
                <a:solidFill>
                  <a:srgbClr val="404040"/>
                </a:solidFill>
                <a:latin typeface="Georgia"/>
                <a:cs typeface="Georgia"/>
              </a:rPr>
              <a:t>allow </a:t>
            </a:r>
            <a:r>
              <a:rPr sz="2200" spc="105" dirty="0">
                <a:solidFill>
                  <a:srgbClr val="404040"/>
                </a:solidFill>
                <a:latin typeface="Georgia"/>
                <a:cs typeface="Georgia"/>
              </a:rPr>
              <a:t>the </a:t>
            </a:r>
            <a:r>
              <a:rPr sz="2200" spc="85" dirty="0">
                <a:solidFill>
                  <a:srgbClr val="404040"/>
                </a:solidFill>
                <a:latin typeface="Georgia"/>
                <a:cs typeface="Georgia"/>
              </a:rPr>
              <a:t>bladder  </a:t>
            </a:r>
            <a:r>
              <a:rPr sz="2200" spc="55" dirty="0">
                <a:solidFill>
                  <a:srgbClr val="404040"/>
                </a:solidFill>
                <a:latin typeface="Georgia"/>
                <a:cs typeface="Georgia"/>
              </a:rPr>
              <a:t>to </a:t>
            </a:r>
            <a:r>
              <a:rPr sz="2200" spc="80" dirty="0">
                <a:solidFill>
                  <a:srgbClr val="404040"/>
                </a:solidFill>
                <a:latin typeface="Georgia"/>
                <a:cs typeface="Georgia"/>
              </a:rPr>
              <a:t>hold twice </a:t>
            </a:r>
            <a:r>
              <a:rPr sz="2200" spc="90" dirty="0">
                <a:solidFill>
                  <a:srgbClr val="404040"/>
                </a:solidFill>
                <a:latin typeface="Georgia"/>
                <a:cs typeface="Georgia"/>
              </a:rPr>
              <a:t>its</a:t>
            </a:r>
            <a:r>
              <a:rPr sz="2200" spc="484" dirty="0">
                <a:solidFill>
                  <a:srgbClr val="404040"/>
                </a:solidFill>
                <a:latin typeface="Georgia"/>
                <a:cs typeface="Georgia"/>
              </a:rPr>
              <a:t> </a:t>
            </a:r>
            <a:r>
              <a:rPr sz="2200" spc="105" dirty="0">
                <a:solidFill>
                  <a:srgbClr val="404040"/>
                </a:solidFill>
                <a:latin typeface="Georgia"/>
                <a:cs typeface="Georgia"/>
              </a:rPr>
              <a:t>capacity</a:t>
            </a:r>
            <a:endParaRPr sz="2200">
              <a:latin typeface="Georgia"/>
              <a:cs typeface="Georgia"/>
            </a:endParaRPr>
          </a:p>
        </p:txBody>
      </p:sp>
      <p:sp>
        <p:nvSpPr>
          <p:cNvPr id="7" name="object 7"/>
          <p:cNvSpPr txBox="1"/>
          <p:nvPr/>
        </p:nvSpPr>
        <p:spPr>
          <a:xfrm>
            <a:off x="2450719" y="5554167"/>
            <a:ext cx="896619" cy="300355"/>
          </a:xfrm>
          <a:prstGeom prst="rect">
            <a:avLst/>
          </a:prstGeom>
        </p:spPr>
        <p:txBody>
          <a:bodyPr vert="horz" wrap="square" lIns="0" tIns="12700" rIns="0" bIns="0" rtlCol="0">
            <a:spAutoFit/>
          </a:bodyPr>
          <a:lstStyle/>
          <a:p>
            <a:pPr marL="12700">
              <a:lnSpc>
                <a:spcPct val="100000"/>
              </a:lnSpc>
              <a:spcBef>
                <a:spcPts val="100"/>
              </a:spcBef>
            </a:pPr>
            <a:r>
              <a:rPr sz="1800" spc="55" dirty="0">
                <a:solidFill>
                  <a:srgbClr val="974707"/>
                </a:solidFill>
                <a:latin typeface="Georgia"/>
                <a:cs typeface="Georgia"/>
              </a:rPr>
              <a:t>Ur</a:t>
            </a:r>
            <a:r>
              <a:rPr sz="1800" spc="50" dirty="0">
                <a:solidFill>
                  <a:srgbClr val="974707"/>
                </a:solidFill>
                <a:latin typeface="Georgia"/>
                <a:cs typeface="Georgia"/>
              </a:rPr>
              <a:t>e</a:t>
            </a:r>
            <a:r>
              <a:rPr sz="1800" spc="95" dirty="0">
                <a:solidFill>
                  <a:srgbClr val="974707"/>
                </a:solidFill>
                <a:latin typeface="Georgia"/>
                <a:cs typeface="Georgia"/>
              </a:rPr>
              <a:t>thra</a:t>
            </a:r>
            <a:endParaRPr sz="1800">
              <a:latin typeface="Georgia"/>
              <a:cs typeface="Georgia"/>
            </a:endParaRPr>
          </a:p>
        </p:txBody>
      </p:sp>
      <p:sp>
        <p:nvSpPr>
          <p:cNvPr id="8" name="object 8"/>
          <p:cNvSpPr txBox="1"/>
          <p:nvPr/>
        </p:nvSpPr>
        <p:spPr>
          <a:xfrm>
            <a:off x="2438400" y="4648200"/>
            <a:ext cx="1447800" cy="641350"/>
          </a:xfrm>
          <a:prstGeom prst="rect">
            <a:avLst/>
          </a:prstGeom>
          <a:solidFill>
            <a:srgbClr val="FFFFFF"/>
          </a:solidFill>
        </p:spPr>
        <p:txBody>
          <a:bodyPr vert="horz" wrap="square" lIns="0" tIns="35560" rIns="0" bIns="0" rtlCol="0">
            <a:spAutoFit/>
          </a:bodyPr>
          <a:lstStyle/>
          <a:p>
            <a:pPr marL="91440" marR="433705">
              <a:lnSpc>
                <a:spcPct val="100000"/>
              </a:lnSpc>
              <a:spcBef>
                <a:spcPts val="280"/>
              </a:spcBef>
            </a:pPr>
            <a:r>
              <a:rPr sz="1800" spc="60" dirty="0">
                <a:solidFill>
                  <a:srgbClr val="974707"/>
                </a:solidFill>
                <a:latin typeface="Georgia"/>
                <a:cs typeface="Georgia"/>
              </a:rPr>
              <a:t>Prostate  </a:t>
            </a:r>
            <a:r>
              <a:rPr sz="1800" spc="75" dirty="0">
                <a:solidFill>
                  <a:srgbClr val="974707"/>
                </a:solidFill>
                <a:latin typeface="Georgia"/>
                <a:cs typeface="Georgia"/>
              </a:rPr>
              <a:t>gland</a:t>
            </a:r>
            <a:endParaRPr sz="1800">
              <a:latin typeface="Georgia"/>
              <a:cs typeface="Georgia"/>
            </a:endParaRPr>
          </a:p>
        </p:txBody>
      </p:sp>
      <p:sp>
        <p:nvSpPr>
          <p:cNvPr id="9" name="object 9"/>
          <p:cNvSpPr/>
          <p:nvPr/>
        </p:nvSpPr>
        <p:spPr>
          <a:xfrm>
            <a:off x="3048000" y="2057387"/>
            <a:ext cx="914400" cy="369570"/>
          </a:xfrm>
          <a:custGeom>
            <a:avLst/>
            <a:gdLst/>
            <a:ahLst/>
            <a:cxnLst/>
            <a:rect l="l" t="t" r="r" b="b"/>
            <a:pathLst>
              <a:path w="914400" h="369569">
                <a:moveTo>
                  <a:pt x="914400" y="0"/>
                </a:moveTo>
                <a:lnTo>
                  <a:pt x="0" y="0"/>
                </a:lnTo>
                <a:lnTo>
                  <a:pt x="0" y="369328"/>
                </a:lnTo>
                <a:lnTo>
                  <a:pt x="914400" y="369328"/>
                </a:lnTo>
                <a:lnTo>
                  <a:pt x="914400" y="0"/>
                </a:lnTo>
                <a:close/>
              </a:path>
            </a:pathLst>
          </a:custGeom>
          <a:solidFill>
            <a:srgbClr val="FFFFFF"/>
          </a:solidFill>
        </p:spPr>
        <p:txBody>
          <a:bodyPr wrap="square" lIns="0" tIns="0" rIns="0" bIns="0" rtlCol="0"/>
          <a:lstStyle/>
          <a:p>
            <a:endParaRPr/>
          </a:p>
        </p:txBody>
      </p:sp>
      <p:sp>
        <p:nvSpPr>
          <p:cNvPr id="10" name="object 10"/>
          <p:cNvSpPr txBox="1"/>
          <p:nvPr/>
        </p:nvSpPr>
        <p:spPr>
          <a:xfrm>
            <a:off x="3127375" y="2080082"/>
            <a:ext cx="732155" cy="300355"/>
          </a:xfrm>
          <a:prstGeom prst="rect">
            <a:avLst/>
          </a:prstGeom>
        </p:spPr>
        <p:txBody>
          <a:bodyPr vert="horz" wrap="square" lIns="0" tIns="12700" rIns="0" bIns="0" rtlCol="0">
            <a:spAutoFit/>
          </a:bodyPr>
          <a:lstStyle/>
          <a:p>
            <a:pPr marL="12700">
              <a:lnSpc>
                <a:spcPct val="100000"/>
              </a:lnSpc>
              <a:spcBef>
                <a:spcPts val="100"/>
              </a:spcBef>
            </a:pPr>
            <a:r>
              <a:rPr sz="1800" spc="55" dirty="0">
                <a:solidFill>
                  <a:srgbClr val="974707"/>
                </a:solidFill>
                <a:latin typeface="Georgia"/>
                <a:cs typeface="Georgia"/>
              </a:rPr>
              <a:t>Ur</a:t>
            </a:r>
            <a:r>
              <a:rPr sz="1800" spc="50" dirty="0">
                <a:solidFill>
                  <a:srgbClr val="974707"/>
                </a:solidFill>
                <a:latin typeface="Georgia"/>
                <a:cs typeface="Georgia"/>
              </a:rPr>
              <a:t>et</a:t>
            </a:r>
            <a:r>
              <a:rPr sz="1800" spc="80" dirty="0">
                <a:solidFill>
                  <a:srgbClr val="974707"/>
                </a:solidFill>
                <a:latin typeface="Georgia"/>
                <a:cs typeface="Georgia"/>
              </a:rPr>
              <a:t>e</a:t>
            </a:r>
            <a:r>
              <a:rPr sz="1800" spc="55" dirty="0">
                <a:solidFill>
                  <a:srgbClr val="974707"/>
                </a:solidFill>
                <a:latin typeface="Georgia"/>
                <a:cs typeface="Georgia"/>
              </a:rPr>
              <a:t>r</a:t>
            </a:r>
            <a:endParaRPr sz="1800">
              <a:latin typeface="Georgia"/>
              <a:cs typeface="Georgia"/>
            </a:endParaRPr>
          </a:p>
        </p:txBody>
      </p:sp>
      <p:sp>
        <p:nvSpPr>
          <p:cNvPr id="11" name="object 11"/>
          <p:cNvSpPr/>
          <p:nvPr/>
        </p:nvSpPr>
        <p:spPr>
          <a:xfrm>
            <a:off x="3048000" y="1676400"/>
            <a:ext cx="914400" cy="381000"/>
          </a:xfrm>
          <a:custGeom>
            <a:avLst/>
            <a:gdLst/>
            <a:ahLst/>
            <a:cxnLst/>
            <a:rect l="l" t="t" r="r" b="b"/>
            <a:pathLst>
              <a:path w="914400" h="381000">
                <a:moveTo>
                  <a:pt x="914400" y="0"/>
                </a:moveTo>
                <a:lnTo>
                  <a:pt x="0" y="0"/>
                </a:lnTo>
                <a:lnTo>
                  <a:pt x="0" y="381000"/>
                </a:lnTo>
                <a:lnTo>
                  <a:pt x="914400" y="381000"/>
                </a:lnTo>
                <a:lnTo>
                  <a:pt x="914400" y="0"/>
                </a:lnTo>
                <a:close/>
              </a:path>
            </a:pathLst>
          </a:custGeom>
          <a:solidFill>
            <a:srgbClr val="FFFFFF"/>
          </a:solidFill>
        </p:spPr>
        <p:txBody>
          <a:bodyPr wrap="square" lIns="0" tIns="0" rIns="0" bIns="0" rtlCol="0"/>
          <a:lstStyle/>
          <a:p>
            <a:endParaRPr/>
          </a:p>
        </p:txBody>
      </p:sp>
      <p:sp>
        <p:nvSpPr>
          <p:cNvPr id="12" name="object 12"/>
          <p:cNvSpPr txBox="1"/>
          <p:nvPr/>
        </p:nvSpPr>
        <p:spPr>
          <a:xfrm>
            <a:off x="2136394" y="1545082"/>
            <a:ext cx="1999614" cy="330835"/>
          </a:xfrm>
          <a:prstGeom prst="rect">
            <a:avLst/>
          </a:prstGeom>
        </p:spPr>
        <p:txBody>
          <a:bodyPr vert="horz" wrap="square" lIns="0" tIns="13335" rIns="0" bIns="0" rtlCol="0">
            <a:spAutoFit/>
          </a:bodyPr>
          <a:lstStyle/>
          <a:p>
            <a:pPr marL="12700">
              <a:lnSpc>
                <a:spcPct val="100000"/>
              </a:lnSpc>
              <a:spcBef>
                <a:spcPts val="105"/>
              </a:spcBef>
            </a:pPr>
            <a:r>
              <a:rPr sz="2000" spc="80" dirty="0">
                <a:solidFill>
                  <a:srgbClr val="974707"/>
                </a:solidFill>
                <a:latin typeface="Georgia"/>
                <a:cs typeface="Georgia"/>
              </a:rPr>
              <a:t>Urinary</a:t>
            </a:r>
            <a:r>
              <a:rPr sz="2000" spc="55" dirty="0">
                <a:solidFill>
                  <a:srgbClr val="974707"/>
                </a:solidFill>
                <a:latin typeface="Georgia"/>
                <a:cs typeface="Georgia"/>
              </a:rPr>
              <a:t> </a:t>
            </a:r>
            <a:r>
              <a:rPr sz="2000" spc="90" dirty="0">
                <a:solidFill>
                  <a:srgbClr val="974707"/>
                </a:solidFill>
                <a:latin typeface="Georgia"/>
                <a:cs typeface="Georgia"/>
              </a:rPr>
              <a:t>bladder</a:t>
            </a:r>
            <a:endParaRPr sz="2000">
              <a:latin typeface="Georgia"/>
              <a:cs typeface="Georgia"/>
            </a:endParaRPr>
          </a:p>
        </p:txBody>
      </p:sp>
      <p:sp>
        <p:nvSpPr>
          <p:cNvPr id="13" name="object 13"/>
          <p:cNvSpPr txBox="1"/>
          <p:nvPr/>
        </p:nvSpPr>
        <p:spPr>
          <a:xfrm>
            <a:off x="3965575" y="4287392"/>
            <a:ext cx="4989830" cy="1489075"/>
          </a:xfrm>
          <a:prstGeom prst="rect">
            <a:avLst/>
          </a:prstGeom>
        </p:spPr>
        <p:txBody>
          <a:bodyPr vert="horz" wrap="square" lIns="0" tIns="12700" rIns="0" bIns="0" rtlCol="0">
            <a:spAutoFit/>
          </a:bodyPr>
          <a:lstStyle/>
          <a:p>
            <a:pPr marL="12700" marR="5080">
              <a:lnSpc>
                <a:spcPct val="100000"/>
              </a:lnSpc>
              <a:spcBef>
                <a:spcPts val="100"/>
              </a:spcBef>
              <a:buSzPct val="95833"/>
              <a:buChar char="•"/>
              <a:tabLst>
                <a:tab pos="153670" algn="l"/>
              </a:tabLst>
            </a:pPr>
            <a:r>
              <a:rPr sz="2400" spc="85" dirty="0">
                <a:solidFill>
                  <a:srgbClr val="404040"/>
                </a:solidFill>
                <a:latin typeface="Georgia"/>
                <a:cs typeface="Georgia"/>
              </a:rPr>
              <a:t>The </a:t>
            </a:r>
            <a:r>
              <a:rPr sz="2400" spc="75" dirty="0">
                <a:solidFill>
                  <a:srgbClr val="404040"/>
                </a:solidFill>
                <a:latin typeface="Georgia"/>
                <a:cs typeface="Georgia"/>
              </a:rPr>
              <a:t>trigone </a:t>
            </a:r>
            <a:r>
              <a:rPr sz="2400" spc="110" dirty="0">
                <a:solidFill>
                  <a:srgbClr val="404040"/>
                </a:solidFill>
                <a:latin typeface="Georgia"/>
                <a:cs typeface="Georgia"/>
              </a:rPr>
              <a:t>is </a:t>
            </a:r>
            <a:r>
              <a:rPr sz="2400" spc="180" dirty="0">
                <a:solidFill>
                  <a:srgbClr val="404040"/>
                </a:solidFill>
                <a:latin typeface="Georgia"/>
                <a:cs typeface="Georgia"/>
              </a:rPr>
              <a:t>a </a:t>
            </a:r>
            <a:r>
              <a:rPr sz="2400" spc="110" dirty="0">
                <a:solidFill>
                  <a:srgbClr val="404040"/>
                </a:solidFill>
                <a:latin typeface="Georgia"/>
                <a:cs typeface="Georgia"/>
              </a:rPr>
              <a:t>triangular </a:t>
            </a:r>
            <a:r>
              <a:rPr sz="2400" spc="125" dirty="0">
                <a:solidFill>
                  <a:srgbClr val="404040"/>
                </a:solidFill>
                <a:latin typeface="Georgia"/>
                <a:cs typeface="Georgia"/>
              </a:rPr>
              <a:t>area  </a:t>
            </a:r>
            <a:r>
              <a:rPr sz="2400" spc="130" dirty="0">
                <a:solidFill>
                  <a:srgbClr val="404040"/>
                </a:solidFill>
                <a:latin typeface="Georgia"/>
                <a:cs typeface="Georgia"/>
              </a:rPr>
              <a:t>at </a:t>
            </a:r>
            <a:r>
              <a:rPr sz="2400" spc="114" dirty="0">
                <a:solidFill>
                  <a:srgbClr val="404040"/>
                </a:solidFill>
                <a:latin typeface="Georgia"/>
                <a:cs typeface="Georgia"/>
              </a:rPr>
              <a:t>the </a:t>
            </a:r>
            <a:r>
              <a:rPr sz="2400" spc="150" dirty="0">
                <a:solidFill>
                  <a:srgbClr val="404040"/>
                </a:solidFill>
                <a:latin typeface="Georgia"/>
                <a:cs typeface="Georgia"/>
              </a:rPr>
              <a:t>base </a:t>
            </a:r>
            <a:r>
              <a:rPr sz="2400" spc="15" dirty="0">
                <a:solidFill>
                  <a:srgbClr val="404040"/>
                </a:solidFill>
                <a:latin typeface="Georgia"/>
                <a:cs typeface="Georgia"/>
              </a:rPr>
              <a:t>of </a:t>
            </a:r>
            <a:r>
              <a:rPr sz="2400" spc="114" dirty="0">
                <a:solidFill>
                  <a:srgbClr val="404040"/>
                </a:solidFill>
                <a:latin typeface="Georgia"/>
                <a:cs typeface="Georgia"/>
              </a:rPr>
              <a:t>the </a:t>
            </a:r>
            <a:r>
              <a:rPr sz="2400" spc="100" dirty="0">
                <a:solidFill>
                  <a:srgbClr val="404040"/>
                </a:solidFill>
                <a:latin typeface="Georgia"/>
                <a:cs typeface="Georgia"/>
              </a:rPr>
              <a:t>bladder </a:t>
            </a:r>
            <a:r>
              <a:rPr sz="2400" spc="105" dirty="0">
                <a:solidFill>
                  <a:srgbClr val="404040"/>
                </a:solidFill>
                <a:latin typeface="Georgia"/>
                <a:cs typeface="Georgia"/>
              </a:rPr>
              <a:t>where  </a:t>
            </a:r>
            <a:r>
              <a:rPr sz="2400" spc="114" dirty="0">
                <a:solidFill>
                  <a:srgbClr val="404040"/>
                </a:solidFill>
                <a:latin typeface="Georgia"/>
                <a:cs typeface="Georgia"/>
              </a:rPr>
              <a:t>the ureters </a:t>
            </a:r>
            <a:r>
              <a:rPr sz="2400" spc="95" dirty="0">
                <a:solidFill>
                  <a:srgbClr val="404040"/>
                </a:solidFill>
                <a:latin typeface="Georgia"/>
                <a:cs typeface="Georgia"/>
              </a:rPr>
              <a:t>enter </a:t>
            </a:r>
            <a:r>
              <a:rPr sz="2400" spc="145" dirty="0">
                <a:solidFill>
                  <a:srgbClr val="404040"/>
                </a:solidFill>
                <a:latin typeface="Georgia"/>
                <a:cs typeface="Georgia"/>
              </a:rPr>
              <a:t>and </a:t>
            </a:r>
            <a:r>
              <a:rPr sz="2400" spc="114" dirty="0">
                <a:solidFill>
                  <a:srgbClr val="404040"/>
                </a:solidFill>
                <a:latin typeface="Georgia"/>
                <a:cs typeface="Georgia"/>
              </a:rPr>
              <a:t>the </a:t>
            </a:r>
            <a:r>
              <a:rPr sz="2400" spc="125" dirty="0">
                <a:solidFill>
                  <a:srgbClr val="404040"/>
                </a:solidFill>
                <a:latin typeface="Georgia"/>
                <a:cs typeface="Georgia"/>
              </a:rPr>
              <a:t>urethra  </a:t>
            </a:r>
            <a:r>
              <a:rPr sz="2400" spc="105" dirty="0">
                <a:solidFill>
                  <a:srgbClr val="404040"/>
                </a:solidFill>
                <a:latin typeface="Georgia"/>
                <a:cs typeface="Georgia"/>
              </a:rPr>
              <a:t>exits</a:t>
            </a:r>
            <a:endParaRPr sz="2400">
              <a:latin typeface="Georgia"/>
              <a:cs typeface="Georgi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99060"/>
            <a:ext cx="3099435" cy="909955"/>
            <a:chOff x="0" y="99060"/>
            <a:chExt cx="3099435" cy="909955"/>
          </a:xfrm>
        </p:grpSpPr>
        <p:sp>
          <p:nvSpPr>
            <p:cNvPr id="3" name="object 3"/>
            <p:cNvSpPr/>
            <p:nvPr/>
          </p:nvSpPr>
          <p:spPr>
            <a:xfrm>
              <a:off x="177158" y="196998"/>
              <a:ext cx="2922282" cy="811486"/>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0" y="99060"/>
              <a:ext cx="2598420" cy="84734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228599" y="228612"/>
              <a:ext cx="2819400" cy="708025"/>
            </a:xfrm>
            <a:custGeom>
              <a:avLst/>
              <a:gdLst/>
              <a:ahLst/>
              <a:cxnLst/>
              <a:rect l="l" t="t" r="r" b="b"/>
              <a:pathLst>
                <a:path w="2819400" h="708025">
                  <a:moveTo>
                    <a:pt x="2819400" y="0"/>
                  </a:moveTo>
                  <a:lnTo>
                    <a:pt x="0" y="0"/>
                  </a:lnTo>
                  <a:lnTo>
                    <a:pt x="0" y="707885"/>
                  </a:lnTo>
                  <a:lnTo>
                    <a:pt x="2819400" y="707885"/>
                  </a:lnTo>
                  <a:lnTo>
                    <a:pt x="2819400" y="0"/>
                  </a:lnTo>
                  <a:close/>
                </a:path>
              </a:pathLst>
            </a:custGeom>
            <a:solidFill>
              <a:srgbClr val="F79546"/>
            </a:solidFill>
          </p:spPr>
          <p:txBody>
            <a:bodyPr wrap="square" lIns="0" tIns="0" rIns="0" bIns="0" rtlCol="0"/>
            <a:lstStyle/>
            <a:p>
              <a:endParaRPr/>
            </a:p>
          </p:txBody>
        </p:sp>
        <p:sp>
          <p:nvSpPr>
            <p:cNvPr id="6" name="object 6"/>
            <p:cNvSpPr/>
            <p:nvPr/>
          </p:nvSpPr>
          <p:spPr>
            <a:xfrm>
              <a:off x="228599" y="228612"/>
              <a:ext cx="2819400" cy="708025"/>
            </a:xfrm>
            <a:custGeom>
              <a:avLst/>
              <a:gdLst/>
              <a:ahLst/>
              <a:cxnLst/>
              <a:rect l="l" t="t" r="r" b="b"/>
              <a:pathLst>
                <a:path w="2819400" h="708025">
                  <a:moveTo>
                    <a:pt x="0" y="707885"/>
                  </a:moveTo>
                  <a:lnTo>
                    <a:pt x="2819400" y="707885"/>
                  </a:lnTo>
                  <a:lnTo>
                    <a:pt x="2819400" y="0"/>
                  </a:lnTo>
                  <a:lnTo>
                    <a:pt x="0" y="0"/>
                  </a:lnTo>
                  <a:lnTo>
                    <a:pt x="0" y="707885"/>
                  </a:lnTo>
                  <a:close/>
                </a:path>
              </a:pathLst>
            </a:custGeom>
            <a:ln w="38100">
              <a:solidFill>
                <a:srgbClr val="FFFFFF"/>
              </a:solidFill>
            </a:ln>
          </p:spPr>
          <p:txBody>
            <a:bodyPr wrap="square" lIns="0" tIns="0" rIns="0" bIns="0" rtlCol="0"/>
            <a:lstStyle/>
            <a:p>
              <a:endParaRPr/>
            </a:p>
          </p:txBody>
        </p:sp>
      </p:grpSp>
      <p:sp>
        <p:nvSpPr>
          <p:cNvPr id="7" name="object 7"/>
          <p:cNvSpPr txBox="1">
            <a:spLocks noGrp="1"/>
          </p:cNvSpPr>
          <p:nvPr>
            <p:ph type="title"/>
          </p:nvPr>
        </p:nvSpPr>
        <p:spPr>
          <a:xfrm>
            <a:off x="228600" y="228612"/>
            <a:ext cx="2819400" cy="708025"/>
          </a:xfrm>
          <a:prstGeom prst="rect">
            <a:avLst/>
          </a:prstGeom>
        </p:spPr>
        <p:txBody>
          <a:bodyPr vert="horz" wrap="square" lIns="0" tIns="22225" rIns="0" bIns="0" rtlCol="0">
            <a:spAutoFit/>
          </a:bodyPr>
          <a:lstStyle/>
          <a:p>
            <a:pPr marL="90805">
              <a:lnSpc>
                <a:spcPct val="100000"/>
              </a:lnSpc>
              <a:spcBef>
                <a:spcPts val="175"/>
              </a:spcBef>
            </a:pPr>
            <a:r>
              <a:rPr sz="4000" i="0" spc="175" dirty="0">
                <a:solidFill>
                  <a:srgbClr val="FFFFFF"/>
                </a:solidFill>
                <a:latin typeface="Georgia"/>
                <a:cs typeface="Georgia"/>
              </a:rPr>
              <a:t>Urethra</a:t>
            </a:r>
            <a:endParaRPr sz="4000">
              <a:latin typeface="Georgia"/>
              <a:cs typeface="Georgia"/>
            </a:endParaRPr>
          </a:p>
        </p:txBody>
      </p:sp>
      <p:grpSp>
        <p:nvGrpSpPr>
          <p:cNvPr id="8" name="object 8"/>
          <p:cNvGrpSpPr/>
          <p:nvPr/>
        </p:nvGrpSpPr>
        <p:grpSpPr>
          <a:xfrm>
            <a:off x="170687" y="2141220"/>
            <a:ext cx="2772410" cy="603250"/>
            <a:chOff x="170687" y="2141220"/>
            <a:chExt cx="2772410" cy="603250"/>
          </a:xfrm>
        </p:grpSpPr>
        <p:sp>
          <p:nvSpPr>
            <p:cNvPr id="9" name="object 9"/>
            <p:cNvSpPr/>
            <p:nvPr/>
          </p:nvSpPr>
          <p:spPr>
            <a:xfrm>
              <a:off x="253363" y="2178245"/>
              <a:ext cx="2618996" cy="566028"/>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170687" y="2141220"/>
              <a:ext cx="2772156" cy="542543"/>
            </a:xfrm>
            <a:prstGeom prst="rect">
              <a:avLst/>
            </a:prstGeom>
            <a:blipFill>
              <a:blip r:embed="rId5" cstate="print"/>
              <a:stretch>
                <a:fillRect/>
              </a:stretch>
            </a:blipFill>
          </p:spPr>
          <p:txBody>
            <a:bodyPr wrap="square" lIns="0" tIns="0" rIns="0" bIns="0" rtlCol="0"/>
            <a:lstStyle/>
            <a:p>
              <a:endParaRPr/>
            </a:p>
          </p:txBody>
        </p:sp>
        <p:sp>
          <p:nvSpPr>
            <p:cNvPr id="11" name="object 11"/>
            <p:cNvSpPr/>
            <p:nvPr/>
          </p:nvSpPr>
          <p:spPr>
            <a:xfrm>
              <a:off x="304800" y="2209774"/>
              <a:ext cx="2515870" cy="462280"/>
            </a:xfrm>
            <a:custGeom>
              <a:avLst/>
              <a:gdLst/>
              <a:ahLst/>
              <a:cxnLst/>
              <a:rect l="l" t="t" r="r" b="b"/>
              <a:pathLst>
                <a:path w="2515870" h="462280">
                  <a:moveTo>
                    <a:pt x="2515743" y="0"/>
                  </a:moveTo>
                  <a:lnTo>
                    <a:pt x="0" y="0"/>
                  </a:lnTo>
                  <a:lnTo>
                    <a:pt x="0" y="461670"/>
                  </a:lnTo>
                  <a:lnTo>
                    <a:pt x="2515743" y="461670"/>
                  </a:lnTo>
                  <a:lnTo>
                    <a:pt x="2515743" y="0"/>
                  </a:lnTo>
                  <a:close/>
                </a:path>
              </a:pathLst>
            </a:custGeom>
            <a:solidFill>
              <a:srgbClr val="C0504D"/>
            </a:solidFill>
          </p:spPr>
          <p:txBody>
            <a:bodyPr wrap="square" lIns="0" tIns="0" rIns="0" bIns="0" rtlCol="0"/>
            <a:lstStyle/>
            <a:p>
              <a:endParaRPr/>
            </a:p>
          </p:txBody>
        </p:sp>
        <p:sp>
          <p:nvSpPr>
            <p:cNvPr id="12" name="object 12"/>
            <p:cNvSpPr/>
            <p:nvPr/>
          </p:nvSpPr>
          <p:spPr>
            <a:xfrm>
              <a:off x="304800" y="2209774"/>
              <a:ext cx="2515870" cy="462280"/>
            </a:xfrm>
            <a:custGeom>
              <a:avLst/>
              <a:gdLst/>
              <a:ahLst/>
              <a:cxnLst/>
              <a:rect l="l" t="t" r="r" b="b"/>
              <a:pathLst>
                <a:path w="2515870" h="462280">
                  <a:moveTo>
                    <a:pt x="0" y="461670"/>
                  </a:moveTo>
                  <a:lnTo>
                    <a:pt x="2515743" y="461670"/>
                  </a:lnTo>
                  <a:lnTo>
                    <a:pt x="2515743" y="0"/>
                  </a:lnTo>
                  <a:lnTo>
                    <a:pt x="0" y="0"/>
                  </a:lnTo>
                  <a:lnTo>
                    <a:pt x="0" y="461670"/>
                  </a:lnTo>
                  <a:close/>
                </a:path>
              </a:pathLst>
            </a:custGeom>
            <a:ln w="38100">
              <a:solidFill>
                <a:srgbClr val="FFFFFF"/>
              </a:solidFill>
            </a:ln>
          </p:spPr>
          <p:txBody>
            <a:bodyPr wrap="square" lIns="0" tIns="0" rIns="0" bIns="0" rtlCol="0"/>
            <a:lstStyle/>
            <a:p>
              <a:endParaRPr/>
            </a:p>
          </p:txBody>
        </p:sp>
      </p:grpSp>
      <p:sp>
        <p:nvSpPr>
          <p:cNvPr id="13" name="object 13"/>
          <p:cNvSpPr txBox="1"/>
          <p:nvPr/>
        </p:nvSpPr>
        <p:spPr>
          <a:xfrm>
            <a:off x="304800" y="2209774"/>
            <a:ext cx="2515870" cy="462280"/>
          </a:xfrm>
          <a:prstGeom prst="rect">
            <a:avLst/>
          </a:prstGeom>
        </p:spPr>
        <p:txBody>
          <a:bodyPr vert="horz" wrap="square" lIns="0" tIns="32384" rIns="0" bIns="0" rtlCol="0">
            <a:spAutoFit/>
          </a:bodyPr>
          <a:lstStyle/>
          <a:p>
            <a:pPr marL="90805">
              <a:lnSpc>
                <a:spcPct val="100000"/>
              </a:lnSpc>
              <a:spcBef>
                <a:spcPts val="254"/>
              </a:spcBef>
            </a:pPr>
            <a:r>
              <a:rPr sz="2400" spc="100" dirty="0">
                <a:solidFill>
                  <a:srgbClr val="FFFFFF"/>
                </a:solidFill>
                <a:latin typeface="Georgia"/>
                <a:cs typeface="Georgia"/>
              </a:rPr>
              <a:t>Female</a:t>
            </a:r>
            <a:r>
              <a:rPr sz="2400" spc="130" dirty="0">
                <a:solidFill>
                  <a:srgbClr val="FFFFFF"/>
                </a:solidFill>
                <a:latin typeface="Georgia"/>
                <a:cs typeface="Georgia"/>
              </a:rPr>
              <a:t> </a:t>
            </a:r>
            <a:r>
              <a:rPr sz="2400" spc="105" dirty="0">
                <a:solidFill>
                  <a:srgbClr val="FFFFFF"/>
                </a:solidFill>
                <a:latin typeface="Georgia"/>
                <a:cs typeface="Georgia"/>
              </a:rPr>
              <a:t>Urethra</a:t>
            </a:r>
            <a:endParaRPr sz="2400">
              <a:latin typeface="Georgia"/>
              <a:cs typeface="Georgia"/>
            </a:endParaRPr>
          </a:p>
        </p:txBody>
      </p:sp>
      <p:grpSp>
        <p:nvGrpSpPr>
          <p:cNvPr id="14" name="object 14"/>
          <p:cNvGrpSpPr/>
          <p:nvPr/>
        </p:nvGrpSpPr>
        <p:grpSpPr>
          <a:xfrm>
            <a:off x="4285488" y="2065020"/>
            <a:ext cx="2549525" cy="603250"/>
            <a:chOff x="4285488" y="2065020"/>
            <a:chExt cx="2549525" cy="603250"/>
          </a:xfrm>
        </p:grpSpPr>
        <p:sp>
          <p:nvSpPr>
            <p:cNvPr id="15" name="object 15"/>
            <p:cNvSpPr/>
            <p:nvPr/>
          </p:nvSpPr>
          <p:spPr>
            <a:xfrm>
              <a:off x="4368163" y="2102045"/>
              <a:ext cx="2466596" cy="566028"/>
            </a:xfrm>
            <a:prstGeom prst="rect">
              <a:avLst/>
            </a:prstGeom>
            <a:blipFill>
              <a:blip r:embed="rId6" cstate="print"/>
              <a:stretch>
                <a:fillRect/>
              </a:stretch>
            </a:blipFill>
          </p:spPr>
          <p:txBody>
            <a:bodyPr wrap="square" lIns="0" tIns="0" rIns="0" bIns="0" rtlCol="0"/>
            <a:lstStyle/>
            <a:p>
              <a:endParaRPr/>
            </a:p>
          </p:txBody>
        </p:sp>
        <p:sp>
          <p:nvSpPr>
            <p:cNvPr id="16" name="object 16"/>
            <p:cNvSpPr/>
            <p:nvPr/>
          </p:nvSpPr>
          <p:spPr>
            <a:xfrm>
              <a:off x="4285488" y="2065020"/>
              <a:ext cx="2412491" cy="542543"/>
            </a:xfrm>
            <a:prstGeom prst="rect">
              <a:avLst/>
            </a:prstGeom>
            <a:blipFill>
              <a:blip r:embed="rId7" cstate="print"/>
              <a:stretch>
                <a:fillRect/>
              </a:stretch>
            </a:blipFill>
          </p:spPr>
          <p:txBody>
            <a:bodyPr wrap="square" lIns="0" tIns="0" rIns="0" bIns="0" rtlCol="0"/>
            <a:lstStyle/>
            <a:p>
              <a:endParaRPr/>
            </a:p>
          </p:txBody>
        </p:sp>
        <p:sp>
          <p:nvSpPr>
            <p:cNvPr id="17" name="object 17"/>
            <p:cNvSpPr/>
            <p:nvPr/>
          </p:nvSpPr>
          <p:spPr>
            <a:xfrm>
              <a:off x="4419600" y="2133574"/>
              <a:ext cx="2363470" cy="462280"/>
            </a:xfrm>
            <a:custGeom>
              <a:avLst/>
              <a:gdLst/>
              <a:ahLst/>
              <a:cxnLst/>
              <a:rect l="l" t="t" r="r" b="b"/>
              <a:pathLst>
                <a:path w="2363470" h="462280">
                  <a:moveTo>
                    <a:pt x="2363343" y="0"/>
                  </a:moveTo>
                  <a:lnTo>
                    <a:pt x="0" y="0"/>
                  </a:lnTo>
                  <a:lnTo>
                    <a:pt x="0" y="461670"/>
                  </a:lnTo>
                  <a:lnTo>
                    <a:pt x="2363343" y="461670"/>
                  </a:lnTo>
                  <a:lnTo>
                    <a:pt x="2363343" y="0"/>
                  </a:lnTo>
                  <a:close/>
                </a:path>
              </a:pathLst>
            </a:custGeom>
            <a:solidFill>
              <a:srgbClr val="C0504D"/>
            </a:solidFill>
          </p:spPr>
          <p:txBody>
            <a:bodyPr wrap="square" lIns="0" tIns="0" rIns="0" bIns="0" rtlCol="0"/>
            <a:lstStyle/>
            <a:p>
              <a:endParaRPr/>
            </a:p>
          </p:txBody>
        </p:sp>
        <p:sp>
          <p:nvSpPr>
            <p:cNvPr id="18" name="object 18"/>
            <p:cNvSpPr/>
            <p:nvPr/>
          </p:nvSpPr>
          <p:spPr>
            <a:xfrm>
              <a:off x="4419600" y="2133574"/>
              <a:ext cx="2363470" cy="462280"/>
            </a:xfrm>
            <a:custGeom>
              <a:avLst/>
              <a:gdLst/>
              <a:ahLst/>
              <a:cxnLst/>
              <a:rect l="l" t="t" r="r" b="b"/>
              <a:pathLst>
                <a:path w="2363470" h="462280">
                  <a:moveTo>
                    <a:pt x="0" y="461670"/>
                  </a:moveTo>
                  <a:lnTo>
                    <a:pt x="2363343" y="461670"/>
                  </a:lnTo>
                  <a:lnTo>
                    <a:pt x="2363343" y="0"/>
                  </a:lnTo>
                  <a:lnTo>
                    <a:pt x="0" y="0"/>
                  </a:lnTo>
                  <a:lnTo>
                    <a:pt x="0" y="461670"/>
                  </a:lnTo>
                  <a:close/>
                </a:path>
              </a:pathLst>
            </a:custGeom>
            <a:ln w="38100">
              <a:solidFill>
                <a:srgbClr val="FFFFFF"/>
              </a:solidFill>
            </a:ln>
          </p:spPr>
          <p:txBody>
            <a:bodyPr wrap="square" lIns="0" tIns="0" rIns="0" bIns="0" rtlCol="0"/>
            <a:lstStyle/>
            <a:p>
              <a:endParaRPr/>
            </a:p>
          </p:txBody>
        </p:sp>
      </p:grpSp>
      <p:sp>
        <p:nvSpPr>
          <p:cNvPr id="19" name="object 19"/>
          <p:cNvSpPr txBox="1"/>
          <p:nvPr/>
        </p:nvSpPr>
        <p:spPr>
          <a:xfrm>
            <a:off x="4419600" y="2133574"/>
            <a:ext cx="2363470" cy="462280"/>
          </a:xfrm>
          <a:prstGeom prst="rect">
            <a:avLst/>
          </a:prstGeom>
        </p:spPr>
        <p:txBody>
          <a:bodyPr vert="horz" wrap="square" lIns="0" tIns="32384" rIns="0" bIns="0" rtlCol="0">
            <a:spAutoFit/>
          </a:bodyPr>
          <a:lstStyle/>
          <a:p>
            <a:pPr marL="92075">
              <a:lnSpc>
                <a:spcPct val="100000"/>
              </a:lnSpc>
              <a:spcBef>
                <a:spcPts val="254"/>
              </a:spcBef>
            </a:pPr>
            <a:r>
              <a:rPr sz="2400" spc="70" dirty="0">
                <a:solidFill>
                  <a:srgbClr val="FFFFFF"/>
                </a:solidFill>
                <a:latin typeface="Georgia"/>
                <a:cs typeface="Georgia"/>
              </a:rPr>
              <a:t>Male</a:t>
            </a:r>
            <a:r>
              <a:rPr sz="2400" spc="150" dirty="0">
                <a:solidFill>
                  <a:srgbClr val="FFFFFF"/>
                </a:solidFill>
                <a:latin typeface="Georgia"/>
                <a:cs typeface="Georgia"/>
              </a:rPr>
              <a:t> </a:t>
            </a:r>
            <a:r>
              <a:rPr sz="2400" spc="105" dirty="0">
                <a:solidFill>
                  <a:srgbClr val="FFFFFF"/>
                </a:solidFill>
                <a:latin typeface="Georgia"/>
                <a:cs typeface="Georgia"/>
              </a:rPr>
              <a:t>Urethra</a:t>
            </a:r>
            <a:endParaRPr sz="2400">
              <a:latin typeface="Georgia"/>
              <a:cs typeface="Georgia"/>
            </a:endParaRPr>
          </a:p>
        </p:txBody>
      </p:sp>
      <p:sp>
        <p:nvSpPr>
          <p:cNvPr id="20" name="object 20"/>
          <p:cNvSpPr txBox="1"/>
          <p:nvPr/>
        </p:nvSpPr>
        <p:spPr>
          <a:xfrm>
            <a:off x="612140" y="2764662"/>
            <a:ext cx="2733040" cy="1366520"/>
          </a:xfrm>
          <a:prstGeom prst="rect">
            <a:avLst/>
          </a:prstGeom>
        </p:spPr>
        <p:txBody>
          <a:bodyPr vert="horz" wrap="square" lIns="0" tIns="12065" rIns="0" bIns="0" rtlCol="0">
            <a:spAutoFit/>
          </a:bodyPr>
          <a:lstStyle/>
          <a:p>
            <a:pPr marL="12700" marR="93345">
              <a:lnSpc>
                <a:spcPct val="100000"/>
              </a:lnSpc>
              <a:spcBef>
                <a:spcPts val="95"/>
              </a:spcBef>
              <a:buSzPct val="95454"/>
              <a:buChar char="•"/>
              <a:tabLst>
                <a:tab pos="142240" algn="l"/>
              </a:tabLst>
            </a:pPr>
            <a:r>
              <a:rPr sz="2200" spc="75" dirty="0">
                <a:solidFill>
                  <a:srgbClr val="404040"/>
                </a:solidFill>
                <a:latin typeface="Georgia"/>
                <a:cs typeface="Georgia"/>
              </a:rPr>
              <a:t>Approximately </a:t>
            </a:r>
            <a:r>
              <a:rPr sz="2200" spc="235" dirty="0">
                <a:solidFill>
                  <a:srgbClr val="404040"/>
                </a:solidFill>
                <a:latin typeface="Georgia"/>
                <a:cs typeface="Georgia"/>
              </a:rPr>
              <a:t>1.5  </a:t>
            </a:r>
            <a:r>
              <a:rPr sz="2200" spc="120" dirty="0">
                <a:solidFill>
                  <a:srgbClr val="404040"/>
                </a:solidFill>
                <a:latin typeface="Georgia"/>
                <a:cs typeface="Georgia"/>
              </a:rPr>
              <a:t>inches</a:t>
            </a:r>
            <a:r>
              <a:rPr sz="2200" spc="175" dirty="0">
                <a:solidFill>
                  <a:srgbClr val="404040"/>
                </a:solidFill>
                <a:latin typeface="Georgia"/>
                <a:cs typeface="Georgia"/>
              </a:rPr>
              <a:t> </a:t>
            </a:r>
            <a:r>
              <a:rPr sz="2200" spc="70" dirty="0">
                <a:solidFill>
                  <a:srgbClr val="404040"/>
                </a:solidFill>
                <a:latin typeface="Georgia"/>
                <a:cs typeface="Georgia"/>
              </a:rPr>
              <a:t>long</a:t>
            </a:r>
            <a:endParaRPr sz="2200">
              <a:latin typeface="Georgia"/>
              <a:cs typeface="Georgia"/>
            </a:endParaRPr>
          </a:p>
          <a:p>
            <a:pPr marL="141605" indent="-129539">
              <a:lnSpc>
                <a:spcPct val="100000"/>
              </a:lnSpc>
              <a:buSzPct val="95454"/>
              <a:buChar char="•"/>
              <a:tabLst>
                <a:tab pos="142240" algn="l"/>
              </a:tabLst>
            </a:pPr>
            <a:r>
              <a:rPr sz="2200" spc="120" dirty="0">
                <a:solidFill>
                  <a:srgbClr val="404040"/>
                </a:solidFill>
                <a:latin typeface="Georgia"/>
                <a:cs typeface="Georgia"/>
              </a:rPr>
              <a:t>Opens </a:t>
            </a:r>
            <a:r>
              <a:rPr sz="2200" spc="114" dirty="0">
                <a:solidFill>
                  <a:srgbClr val="404040"/>
                </a:solidFill>
                <a:latin typeface="Georgia"/>
                <a:cs typeface="Georgia"/>
              </a:rPr>
              <a:t>through</a:t>
            </a:r>
            <a:r>
              <a:rPr sz="2200" spc="175" dirty="0">
                <a:solidFill>
                  <a:srgbClr val="404040"/>
                </a:solidFill>
                <a:latin typeface="Georgia"/>
                <a:cs typeface="Georgia"/>
              </a:rPr>
              <a:t> </a:t>
            </a:r>
            <a:r>
              <a:rPr sz="2200" spc="105" dirty="0">
                <a:solidFill>
                  <a:srgbClr val="404040"/>
                </a:solidFill>
                <a:latin typeface="Georgia"/>
                <a:cs typeface="Georgia"/>
              </a:rPr>
              <a:t>the</a:t>
            </a:r>
            <a:endParaRPr sz="2200">
              <a:latin typeface="Georgia"/>
              <a:cs typeface="Georgia"/>
            </a:endParaRPr>
          </a:p>
          <a:p>
            <a:pPr marL="12700">
              <a:lnSpc>
                <a:spcPct val="100000"/>
              </a:lnSpc>
            </a:pPr>
            <a:r>
              <a:rPr sz="2200" spc="140" dirty="0">
                <a:solidFill>
                  <a:srgbClr val="404040"/>
                </a:solidFill>
                <a:latin typeface="Georgia"/>
                <a:cs typeface="Georgia"/>
              </a:rPr>
              <a:t>meatus</a:t>
            </a:r>
            <a:endParaRPr sz="2200">
              <a:latin typeface="Georgia"/>
              <a:cs typeface="Georgia"/>
            </a:endParaRPr>
          </a:p>
        </p:txBody>
      </p:sp>
      <p:sp>
        <p:nvSpPr>
          <p:cNvPr id="21" name="object 21"/>
          <p:cNvSpPr txBox="1"/>
          <p:nvPr/>
        </p:nvSpPr>
        <p:spPr>
          <a:xfrm>
            <a:off x="4498975" y="2840862"/>
            <a:ext cx="4275455" cy="2037080"/>
          </a:xfrm>
          <a:prstGeom prst="rect">
            <a:avLst/>
          </a:prstGeom>
        </p:spPr>
        <p:txBody>
          <a:bodyPr vert="horz" wrap="square" lIns="0" tIns="12065" rIns="0" bIns="0" rtlCol="0">
            <a:spAutoFit/>
          </a:bodyPr>
          <a:lstStyle/>
          <a:p>
            <a:pPr marL="141605" indent="-129539">
              <a:lnSpc>
                <a:spcPct val="100000"/>
              </a:lnSpc>
              <a:spcBef>
                <a:spcPts val="95"/>
              </a:spcBef>
              <a:buSzPct val="95454"/>
              <a:buChar char="•"/>
              <a:tabLst>
                <a:tab pos="142240" algn="l"/>
              </a:tabLst>
            </a:pPr>
            <a:r>
              <a:rPr sz="2200" spc="75" dirty="0">
                <a:solidFill>
                  <a:srgbClr val="404040"/>
                </a:solidFill>
                <a:latin typeface="Georgia"/>
                <a:cs typeface="Georgia"/>
              </a:rPr>
              <a:t>Approximately </a:t>
            </a:r>
            <a:r>
              <a:rPr sz="2200" spc="50" dirty="0">
                <a:solidFill>
                  <a:srgbClr val="404040"/>
                </a:solidFill>
                <a:latin typeface="Georgia"/>
                <a:cs typeface="Georgia"/>
              </a:rPr>
              <a:t>8 </a:t>
            </a:r>
            <a:r>
              <a:rPr sz="2200" spc="120" dirty="0">
                <a:solidFill>
                  <a:srgbClr val="404040"/>
                </a:solidFill>
                <a:latin typeface="Georgia"/>
                <a:cs typeface="Georgia"/>
              </a:rPr>
              <a:t>inches</a:t>
            </a:r>
            <a:r>
              <a:rPr sz="2200" spc="434" dirty="0">
                <a:solidFill>
                  <a:srgbClr val="404040"/>
                </a:solidFill>
                <a:latin typeface="Georgia"/>
                <a:cs typeface="Georgia"/>
              </a:rPr>
              <a:t> </a:t>
            </a:r>
            <a:r>
              <a:rPr sz="2200" spc="70" dirty="0">
                <a:solidFill>
                  <a:srgbClr val="404040"/>
                </a:solidFill>
                <a:latin typeface="Georgia"/>
                <a:cs typeface="Georgia"/>
              </a:rPr>
              <a:t>long</a:t>
            </a:r>
            <a:endParaRPr sz="2200">
              <a:latin typeface="Georgia"/>
              <a:cs typeface="Georgia"/>
            </a:endParaRPr>
          </a:p>
          <a:p>
            <a:pPr marL="12700" marR="5080">
              <a:lnSpc>
                <a:spcPct val="100000"/>
              </a:lnSpc>
              <a:buSzPct val="95454"/>
              <a:buChar char="•"/>
              <a:tabLst>
                <a:tab pos="142240" algn="l"/>
              </a:tabLst>
            </a:pPr>
            <a:r>
              <a:rPr sz="2200" spc="135" dirty="0">
                <a:solidFill>
                  <a:srgbClr val="404040"/>
                </a:solidFill>
                <a:latin typeface="Georgia"/>
                <a:cs typeface="Georgia"/>
              </a:rPr>
              <a:t>Passes </a:t>
            </a:r>
            <a:r>
              <a:rPr sz="2200" spc="114" dirty="0">
                <a:solidFill>
                  <a:srgbClr val="404040"/>
                </a:solidFill>
                <a:latin typeface="Georgia"/>
                <a:cs typeface="Georgia"/>
              </a:rPr>
              <a:t>through </a:t>
            </a:r>
            <a:r>
              <a:rPr sz="2200" spc="90" dirty="0">
                <a:solidFill>
                  <a:srgbClr val="404040"/>
                </a:solidFill>
                <a:latin typeface="Georgia"/>
                <a:cs typeface="Georgia"/>
              </a:rPr>
              <a:t>three </a:t>
            </a:r>
            <a:r>
              <a:rPr sz="2200" spc="55" dirty="0">
                <a:solidFill>
                  <a:srgbClr val="404040"/>
                </a:solidFill>
                <a:latin typeface="Georgia"/>
                <a:cs typeface="Georgia"/>
              </a:rPr>
              <a:t>different  </a:t>
            </a:r>
            <a:r>
              <a:rPr sz="2200" spc="75" dirty="0">
                <a:solidFill>
                  <a:srgbClr val="404040"/>
                </a:solidFill>
                <a:latin typeface="Georgia"/>
                <a:cs typeface="Georgia"/>
              </a:rPr>
              <a:t>regions:</a:t>
            </a:r>
            <a:endParaRPr sz="2200">
              <a:latin typeface="Georgia"/>
              <a:cs typeface="Georgia"/>
            </a:endParaRPr>
          </a:p>
          <a:p>
            <a:pPr marL="692150" lvl="1" indent="-222885">
              <a:lnSpc>
                <a:spcPct val="100000"/>
              </a:lnSpc>
              <a:buSzPct val="95454"/>
              <a:buFont typeface="Wingdings"/>
              <a:buChar char=""/>
              <a:tabLst>
                <a:tab pos="692785" algn="l"/>
              </a:tabLst>
            </a:pPr>
            <a:r>
              <a:rPr sz="2200" spc="85" dirty="0">
                <a:solidFill>
                  <a:srgbClr val="404040"/>
                </a:solidFill>
                <a:latin typeface="Georgia"/>
                <a:cs typeface="Georgia"/>
              </a:rPr>
              <a:t>Prostate</a:t>
            </a:r>
            <a:r>
              <a:rPr sz="2200" spc="180" dirty="0">
                <a:solidFill>
                  <a:srgbClr val="404040"/>
                </a:solidFill>
                <a:latin typeface="Georgia"/>
                <a:cs typeface="Georgia"/>
              </a:rPr>
              <a:t> </a:t>
            </a:r>
            <a:r>
              <a:rPr sz="2200" spc="95" dirty="0">
                <a:solidFill>
                  <a:srgbClr val="404040"/>
                </a:solidFill>
                <a:latin typeface="Georgia"/>
                <a:cs typeface="Georgia"/>
              </a:rPr>
              <a:t>gland</a:t>
            </a:r>
            <a:endParaRPr sz="2200">
              <a:latin typeface="Georgia"/>
              <a:cs typeface="Georgia"/>
            </a:endParaRPr>
          </a:p>
          <a:p>
            <a:pPr marL="692150" lvl="1" indent="-222885">
              <a:lnSpc>
                <a:spcPct val="100000"/>
              </a:lnSpc>
              <a:buSzPct val="95454"/>
              <a:buFont typeface="Wingdings"/>
              <a:buChar char=""/>
              <a:tabLst>
                <a:tab pos="692785" algn="l"/>
              </a:tabLst>
            </a:pPr>
            <a:r>
              <a:rPr sz="2200" spc="110" dirty="0">
                <a:solidFill>
                  <a:srgbClr val="404040"/>
                </a:solidFill>
                <a:latin typeface="Georgia"/>
                <a:cs typeface="Georgia"/>
              </a:rPr>
              <a:t>Membranous</a:t>
            </a:r>
            <a:r>
              <a:rPr sz="2200" spc="195" dirty="0">
                <a:solidFill>
                  <a:srgbClr val="404040"/>
                </a:solidFill>
                <a:latin typeface="Georgia"/>
                <a:cs typeface="Georgia"/>
              </a:rPr>
              <a:t> </a:t>
            </a:r>
            <a:r>
              <a:rPr sz="2200" spc="65" dirty="0">
                <a:solidFill>
                  <a:srgbClr val="404040"/>
                </a:solidFill>
                <a:latin typeface="Georgia"/>
                <a:cs typeface="Georgia"/>
              </a:rPr>
              <a:t>portion</a:t>
            </a:r>
            <a:endParaRPr sz="2200">
              <a:latin typeface="Georgia"/>
              <a:cs typeface="Georgia"/>
            </a:endParaRPr>
          </a:p>
          <a:p>
            <a:pPr marL="692150" lvl="1" indent="-222885">
              <a:lnSpc>
                <a:spcPct val="100000"/>
              </a:lnSpc>
              <a:buSzPct val="95454"/>
              <a:buFont typeface="Wingdings"/>
              <a:buChar char=""/>
              <a:tabLst>
                <a:tab pos="692785" algn="l"/>
              </a:tabLst>
            </a:pPr>
            <a:r>
              <a:rPr sz="2200" spc="80" dirty="0">
                <a:solidFill>
                  <a:srgbClr val="404040"/>
                </a:solidFill>
                <a:latin typeface="Georgia"/>
                <a:cs typeface="Georgia"/>
              </a:rPr>
              <a:t>Penis</a:t>
            </a:r>
            <a:endParaRPr sz="2200">
              <a:latin typeface="Georgia"/>
              <a:cs typeface="Georgia"/>
            </a:endParaRPr>
          </a:p>
        </p:txBody>
      </p:sp>
      <p:sp>
        <p:nvSpPr>
          <p:cNvPr id="22" name="object 22"/>
          <p:cNvSpPr txBox="1"/>
          <p:nvPr/>
        </p:nvSpPr>
        <p:spPr>
          <a:xfrm>
            <a:off x="764540" y="1086358"/>
            <a:ext cx="7755255" cy="695960"/>
          </a:xfrm>
          <a:prstGeom prst="rect">
            <a:avLst/>
          </a:prstGeom>
        </p:spPr>
        <p:txBody>
          <a:bodyPr vert="horz" wrap="square" lIns="0" tIns="12065" rIns="0" bIns="0" rtlCol="0">
            <a:spAutoFit/>
          </a:bodyPr>
          <a:lstStyle/>
          <a:p>
            <a:pPr marL="12700" marR="5080">
              <a:lnSpc>
                <a:spcPct val="100000"/>
              </a:lnSpc>
              <a:spcBef>
                <a:spcPts val="95"/>
              </a:spcBef>
            </a:pPr>
            <a:r>
              <a:rPr sz="2200" i="1" spc="-5" dirty="0">
                <a:solidFill>
                  <a:srgbClr val="404040"/>
                </a:solidFill>
                <a:latin typeface="Bookman Uralic"/>
                <a:cs typeface="Bookman Uralic"/>
              </a:rPr>
              <a:t>A </a:t>
            </a:r>
            <a:r>
              <a:rPr sz="2200" i="1" spc="-20" dirty="0">
                <a:solidFill>
                  <a:srgbClr val="404040"/>
                </a:solidFill>
                <a:latin typeface="Bookman Uralic"/>
                <a:cs typeface="Bookman Uralic"/>
              </a:rPr>
              <a:t>tube </a:t>
            </a:r>
            <a:r>
              <a:rPr sz="2200" i="1" spc="-5" dirty="0">
                <a:solidFill>
                  <a:srgbClr val="404040"/>
                </a:solidFill>
                <a:latin typeface="Bookman Uralic"/>
                <a:cs typeface="Bookman Uralic"/>
              </a:rPr>
              <a:t>of </a:t>
            </a:r>
            <a:r>
              <a:rPr sz="2200" i="1" spc="-15" dirty="0">
                <a:solidFill>
                  <a:srgbClr val="404040"/>
                </a:solidFill>
                <a:latin typeface="Bookman Uralic"/>
                <a:cs typeface="Bookman Uralic"/>
              </a:rPr>
              <a:t>smooth muscle with </a:t>
            </a:r>
            <a:r>
              <a:rPr sz="2200" i="1" spc="-5" dirty="0">
                <a:solidFill>
                  <a:srgbClr val="404040"/>
                </a:solidFill>
                <a:latin typeface="Bookman Uralic"/>
                <a:cs typeface="Bookman Uralic"/>
              </a:rPr>
              <a:t>a </a:t>
            </a:r>
            <a:r>
              <a:rPr sz="2200" i="1" spc="-10" dirty="0">
                <a:solidFill>
                  <a:srgbClr val="404040"/>
                </a:solidFill>
                <a:latin typeface="Bookman Uralic"/>
                <a:cs typeface="Bookman Uralic"/>
              </a:rPr>
              <a:t>mucous </a:t>
            </a:r>
            <a:r>
              <a:rPr sz="2200" i="1" spc="-15" dirty="0">
                <a:solidFill>
                  <a:srgbClr val="404040"/>
                </a:solidFill>
                <a:latin typeface="Bookman Uralic"/>
                <a:cs typeface="Bookman Uralic"/>
              </a:rPr>
              <a:t>lining that carries  urine </a:t>
            </a:r>
            <a:r>
              <a:rPr sz="2200" i="1" spc="5" dirty="0">
                <a:solidFill>
                  <a:srgbClr val="404040"/>
                </a:solidFill>
                <a:latin typeface="Bookman Uralic"/>
                <a:cs typeface="Bookman Uralic"/>
              </a:rPr>
              <a:t>from </a:t>
            </a:r>
            <a:r>
              <a:rPr sz="2200" i="1" spc="-25" dirty="0">
                <a:solidFill>
                  <a:srgbClr val="404040"/>
                </a:solidFill>
                <a:latin typeface="Bookman Uralic"/>
                <a:cs typeface="Bookman Uralic"/>
              </a:rPr>
              <a:t>the </a:t>
            </a:r>
            <a:r>
              <a:rPr sz="2200" i="1" spc="-10" dirty="0">
                <a:solidFill>
                  <a:srgbClr val="404040"/>
                </a:solidFill>
                <a:latin typeface="Bookman Uralic"/>
                <a:cs typeface="Bookman Uralic"/>
              </a:rPr>
              <a:t>bladder </a:t>
            </a:r>
            <a:r>
              <a:rPr sz="2200" i="1" spc="-35" dirty="0">
                <a:solidFill>
                  <a:srgbClr val="404040"/>
                </a:solidFill>
                <a:latin typeface="Bookman Uralic"/>
                <a:cs typeface="Bookman Uralic"/>
              </a:rPr>
              <a:t>to </a:t>
            </a:r>
            <a:r>
              <a:rPr sz="2200" i="1" spc="-25" dirty="0">
                <a:solidFill>
                  <a:srgbClr val="404040"/>
                </a:solidFill>
                <a:latin typeface="Bookman Uralic"/>
                <a:cs typeface="Bookman Uralic"/>
              </a:rPr>
              <a:t>the </a:t>
            </a:r>
            <a:r>
              <a:rPr sz="2200" i="1" spc="-10" dirty="0">
                <a:solidFill>
                  <a:srgbClr val="404040"/>
                </a:solidFill>
                <a:latin typeface="Bookman Uralic"/>
                <a:cs typeface="Bookman Uralic"/>
              </a:rPr>
              <a:t>outside </a:t>
            </a:r>
            <a:r>
              <a:rPr sz="2200" i="1" spc="-5" dirty="0">
                <a:solidFill>
                  <a:srgbClr val="404040"/>
                </a:solidFill>
                <a:latin typeface="Bookman Uralic"/>
                <a:cs typeface="Bookman Uralic"/>
              </a:rPr>
              <a:t>of </a:t>
            </a:r>
            <a:r>
              <a:rPr sz="2200" i="1" spc="-25" dirty="0">
                <a:solidFill>
                  <a:srgbClr val="404040"/>
                </a:solidFill>
                <a:latin typeface="Bookman Uralic"/>
                <a:cs typeface="Bookman Uralic"/>
              </a:rPr>
              <a:t>the</a:t>
            </a:r>
            <a:r>
              <a:rPr sz="2200" i="1" spc="395" dirty="0">
                <a:solidFill>
                  <a:srgbClr val="404040"/>
                </a:solidFill>
                <a:latin typeface="Bookman Uralic"/>
                <a:cs typeface="Bookman Uralic"/>
              </a:rPr>
              <a:t> </a:t>
            </a:r>
            <a:r>
              <a:rPr sz="2200" i="1" spc="-10" dirty="0">
                <a:solidFill>
                  <a:srgbClr val="404040"/>
                </a:solidFill>
                <a:latin typeface="Bookman Uralic"/>
                <a:cs typeface="Bookman Uralic"/>
              </a:rPr>
              <a:t>body.</a:t>
            </a:r>
            <a:endParaRPr sz="2200">
              <a:latin typeface="Bookman Uralic"/>
              <a:cs typeface="Bookman Uralic"/>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62000" y="2667000"/>
            <a:ext cx="7315200" cy="4076579"/>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228600" y="914400"/>
            <a:ext cx="8102600" cy="1837041"/>
          </a:xfrm>
          <a:prstGeom prst="rect">
            <a:avLst/>
          </a:prstGeom>
        </p:spPr>
        <p:txBody>
          <a:bodyPr vert="horz" wrap="square" lIns="0" tIns="79375" rIns="0" bIns="0" rtlCol="0">
            <a:spAutoFit/>
          </a:bodyPr>
          <a:lstStyle/>
          <a:p>
            <a:pPr marL="355600" indent="-342900" algn="just">
              <a:lnSpc>
                <a:spcPct val="100000"/>
              </a:lnSpc>
              <a:spcBef>
                <a:spcPts val="625"/>
              </a:spcBef>
              <a:buFont typeface="Wingdings"/>
              <a:buChar char=""/>
              <a:tabLst>
                <a:tab pos="355600" algn="l"/>
              </a:tabLst>
            </a:pPr>
            <a:r>
              <a:rPr sz="2200" spc="70">
                <a:solidFill>
                  <a:srgbClr val="404040"/>
                </a:solidFill>
                <a:latin typeface="Georgia"/>
                <a:cs typeface="Georgia"/>
              </a:rPr>
              <a:t>The </a:t>
            </a:r>
            <a:r>
              <a:rPr lang="en-US" sz="2200" spc="70" dirty="0">
                <a:solidFill>
                  <a:srgbClr val="404040"/>
                </a:solidFill>
                <a:latin typeface="Georgia"/>
                <a:cs typeface="Georgia"/>
              </a:rPr>
              <a:t> structural and </a:t>
            </a:r>
            <a:r>
              <a:rPr sz="2200" spc="95">
                <a:solidFill>
                  <a:srgbClr val="404040"/>
                </a:solidFill>
                <a:latin typeface="Georgia"/>
                <a:cs typeface="Georgia"/>
              </a:rPr>
              <a:t>functional </a:t>
            </a:r>
            <a:r>
              <a:rPr sz="2200" spc="125" dirty="0">
                <a:solidFill>
                  <a:srgbClr val="404040"/>
                </a:solidFill>
                <a:latin typeface="Georgia"/>
                <a:cs typeface="Georgia"/>
              </a:rPr>
              <a:t>units </a:t>
            </a:r>
            <a:r>
              <a:rPr sz="2200" spc="10" dirty="0">
                <a:solidFill>
                  <a:srgbClr val="404040"/>
                </a:solidFill>
                <a:latin typeface="Georgia"/>
                <a:cs typeface="Georgia"/>
              </a:rPr>
              <a:t>of </a:t>
            </a:r>
            <a:r>
              <a:rPr sz="2200" spc="105" dirty="0">
                <a:solidFill>
                  <a:srgbClr val="404040"/>
                </a:solidFill>
                <a:latin typeface="Georgia"/>
                <a:cs typeface="Georgia"/>
              </a:rPr>
              <a:t>the </a:t>
            </a:r>
            <a:r>
              <a:rPr sz="2200" spc="100" dirty="0">
                <a:solidFill>
                  <a:srgbClr val="404040"/>
                </a:solidFill>
                <a:latin typeface="Georgia"/>
                <a:cs typeface="Georgia"/>
              </a:rPr>
              <a:t>kidney </a:t>
            </a:r>
            <a:r>
              <a:rPr sz="2200" spc="95" dirty="0">
                <a:solidFill>
                  <a:srgbClr val="404040"/>
                </a:solidFill>
                <a:latin typeface="Georgia"/>
                <a:cs typeface="Georgia"/>
              </a:rPr>
              <a:t>are </a:t>
            </a:r>
            <a:r>
              <a:rPr sz="2200" spc="90" dirty="0">
                <a:solidFill>
                  <a:srgbClr val="404040"/>
                </a:solidFill>
                <a:latin typeface="Georgia"/>
                <a:cs typeface="Georgia"/>
              </a:rPr>
              <a:t>called</a:t>
            </a:r>
            <a:r>
              <a:rPr sz="2200" spc="260" dirty="0">
                <a:solidFill>
                  <a:srgbClr val="404040"/>
                </a:solidFill>
                <a:latin typeface="Georgia"/>
                <a:cs typeface="Georgia"/>
              </a:rPr>
              <a:t> </a:t>
            </a:r>
            <a:r>
              <a:rPr sz="2200" spc="110">
                <a:solidFill>
                  <a:srgbClr val="404040"/>
                </a:solidFill>
                <a:latin typeface="Georgia"/>
                <a:cs typeface="Georgia"/>
              </a:rPr>
              <a:t>nephrons.</a:t>
            </a:r>
            <a:r>
              <a:rPr lang="en-US" sz="2200" spc="110" dirty="0">
                <a:solidFill>
                  <a:srgbClr val="404040"/>
                </a:solidFill>
                <a:latin typeface="Georgia"/>
                <a:cs typeface="Georgia"/>
              </a:rPr>
              <a:t> Kidney contains about a million </a:t>
            </a:r>
            <a:r>
              <a:rPr lang="en-US" sz="2200" spc="110" dirty="0" err="1">
                <a:solidFill>
                  <a:srgbClr val="404040"/>
                </a:solidFill>
                <a:latin typeface="Georgia"/>
                <a:cs typeface="Georgia"/>
              </a:rPr>
              <a:t>nephrons</a:t>
            </a:r>
            <a:endParaRPr sz="2200">
              <a:latin typeface="Georgia"/>
              <a:cs typeface="Georgia"/>
            </a:endParaRPr>
          </a:p>
          <a:p>
            <a:pPr marL="355600" marR="5080" indent="-342900" algn="just">
              <a:lnSpc>
                <a:spcPct val="100000"/>
              </a:lnSpc>
              <a:spcBef>
                <a:spcPts val="530"/>
              </a:spcBef>
              <a:buFont typeface="Wingdings"/>
              <a:buChar char=""/>
              <a:tabLst>
                <a:tab pos="355600" algn="l"/>
              </a:tabLst>
            </a:pPr>
            <a:r>
              <a:rPr sz="2200" spc="85" dirty="0">
                <a:solidFill>
                  <a:srgbClr val="404040"/>
                </a:solidFill>
                <a:latin typeface="Georgia"/>
                <a:cs typeface="Georgia"/>
              </a:rPr>
              <a:t>Nephrons </a:t>
            </a:r>
            <a:r>
              <a:rPr sz="2200" spc="95" dirty="0">
                <a:solidFill>
                  <a:srgbClr val="404040"/>
                </a:solidFill>
                <a:latin typeface="Georgia"/>
                <a:cs typeface="Georgia"/>
              </a:rPr>
              <a:t>are </a:t>
            </a:r>
            <a:r>
              <a:rPr sz="2200" spc="85" dirty="0">
                <a:solidFill>
                  <a:srgbClr val="404040"/>
                </a:solidFill>
                <a:latin typeface="Georgia"/>
                <a:cs typeface="Georgia"/>
              </a:rPr>
              <a:t>located </a:t>
            </a:r>
            <a:r>
              <a:rPr sz="2200" spc="80" dirty="0">
                <a:solidFill>
                  <a:srgbClr val="404040"/>
                </a:solidFill>
                <a:latin typeface="Georgia"/>
                <a:cs typeface="Georgia"/>
              </a:rPr>
              <a:t>in </a:t>
            </a:r>
            <a:r>
              <a:rPr sz="2200" spc="105" dirty="0">
                <a:solidFill>
                  <a:srgbClr val="404040"/>
                </a:solidFill>
                <a:latin typeface="Georgia"/>
                <a:cs typeface="Georgia"/>
              </a:rPr>
              <a:t>the </a:t>
            </a:r>
            <a:r>
              <a:rPr sz="2200" spc="95" dirty="0">
                <a:solidFill>
                  <a:srgbClr val="404040"/>
                </a:solidFill>
                <a:latin typeface="Georgia"/>
                <a:cs typeface="Georgia"/>
              </a:rPr>
              <a:t>renal </a:t>
            </a:r>
            <a:r>
              <a:rPr sz="2200" spc="85" dirty="0">
                <a:solidFill>
                  <a:srgbClr val="404040"/>
                </a:solidFill>
                <a:latin typeface="Georgia"/>
                <a:cs typeface="Georgia"/>
              </a:rPr>
              <a:t>cortex, </a:t>
            </a:r>
            <a:r>
              <a:rPr sz="2200" spc="95" dirty="0">
                <a:solidFill>
                  <a:srgbClr val="404040"/>
                </a:solidFill>
                <a:latin typeface="Georgia"/>
                <a:cs typeface="Georgia"/>
              </a:rPr>
              <a:t>except </a:t>
            </a:r>
            <a:r>
              <a:rPr sz="2200" spc="30" dirty="0">
                <a:solidFill>
                  <a:srgbClr val="404040"/>
                </a:solidFill>
                <a:latin typeface="Georgia"/>
                <a:cs typeface="Georgia"/>
              </a:rPr>
              <a:t>for </a:t>
            </a:r>
            <a:r>
              <a:rPr sz="2200" spc="75" dirty="0">
                <a:solidFill>
                  <a:srgbClr val="404040"/>
                </a:solidFill>
                <a:latin typeface="Georgia"/>
                <a:cs typeface="Georgia"/>
              </a:rPr>
              <a:t>their  loops </a:t>
            </a:r>
            <a:r>
              <a:rPr sz="2200" spc="10" dirty="0">
                <a:solidFill>
                  <a:srgbClr val="404040"/>
                </a:solidFill>
                <a:latin typeface="Georgia"/>
                <a:cs typeface="Georgia"/>
              </a:rPr>
              <a:t>of </a:t>
            </a:r>
            <a:r>
              <a:rPr sz="2200" spc="65" dirty="0">
                <a:solidFill>
                  <a:srgbClr val="404040"/>
                </a:solidFill>
                <a:latin typeface="Georgia"/>
                <a:cs typeface="Georgia"/>
              </a:rPr>
              <a:t>Henle, </a:t>
            </a:r>
            <a:r>
              <a:rPr sz="2200" spc="114" dirty="0">
                <a:solidFill>
                  <a:srgbClr val="404040"/>
                </a:solidFill>
                <a:latin typeface="Georgia"/>
                <a:cs typeface="Georgia"/>
              </a:rPr>
              <a:t>which </a:t>
            </a:r>
            <a:r>
              <a:rPr sz="2200" spc="110" dirty="0">
                <a:solidFill>
                  <a:srgbClr val="404040"/>
                </a:solidFill>
                <a:latin typeface="Georgia"/>
                <a:cs typeface="Georgia"/>
              </a:rPr>
              <a:t>descend</a:t>
            </a:r>
            <a:r>
              <a:rPr sz="2200" spc="280" dirty="0">
                <a:solidFill>
                  <a:srgbClr val="404040"/>
                </a:solidFill>
                <a:latin typeface="Georgia"/>
                <a:cs typeface="Georgia"/>
              </a:rPr>
              <a:t> </a:t>
            </a:r>
            <a:r>
              <a:rPr sz="2200" spc="70" dirty="0">
                <a:solidFill>
                  <a:srgbClr val="404040"/>
                </a:solidFill>
                <a:latin typeface="Georgia"/>
                <a:cs typeface="Georgia"/>
              </a:rPr>
              <a:t>into </a:t>
            </a:r>
            <a:r>
              <a:rPr sz="2200" spc="105" dirty="0">
                <a:solidFill>
                  <a:srgbClr val="404040"/>
                </a:solidFill>
                <a:latin typeface="Georgia"/>
                <a:cs typeface="Georgia"/>
              </a:rPr>
              <a:t>the </a:t>
            </a:r>
            <a:r>
              <a:rPr sz="2200" spc="95" dirty="0">
                <a:solidFill>
                  <a:srgbClr val="404040"/>
                </a:solidFill>
                <a:latin typeface="Georgia"/>
                <a:cs typeface="Georgia"/>
              </a:rPr>
              <a:t>renal </a:t>
            </a:r>
            <a:r>
              <a:rPr sz="2200" spc="100" dirty="0">
                <a:solidFill>
                  <a:srgbClr val="404040"/>
                </a:solidFill>
                <a:latin typeface="Georgia"/>
                <a:cs typeface="Georgia"/>
              </a:rPr>
              <a:t>medulla.</a:t>
            </a:r>
            <a:endParaRPr sz="2200">
              <a:latin typeface="Georgia"/>
              <a:cs typeface="Georgia"/>
            </a:endParaRPr>
          </a:p>
        </p:txBody>
      </p:sp>
      <p:sp>
        <p:nvSpPr>
          <p:cNvPr id="4" name="object 4"/>
          <p:cNvSpPr txBox="1">
            <a:spLocks noGrp="1"/>
          </p:cNvSpPr>
          <p:nvPr>
            <p:ph type="title"/>
          </p:nvPr>
        </p:nvSpPr>
        <p:spPr>
          <a:xfrm>
            <a:off x="228600" y="228574"/>
            <a:ext cx="2667000" cy="596958"/>
          </a:xfrm>
          <a:prstGeom prst="rect">
            <a:avLst/>
          </a:prstGeom>
          <a:solidFill>
            <a:srgbClr val="E36C09"/>
          </a:solidFill>
        </p:spPr>
        <p:txBody>
          <a:bodyPr vert="horz" wrap="square" lIns="0" tIns="42545" rIns="0" bIns="0" rtlCol="0">
            <a:spAutoFit/>
          </a:bodyPr>
          <a:lstStyle/>
          <a:p>
            <a:pPr marL="90805">
              <a:lnSpc>
                <a:spcPct val="100000"/>
              </a:lnSpc>
              <a:spcBef>
                <a:spcPts val="335"/>
              </a:spcBef>
            </a:pPr>
            <a:r>
              <a:rPr lang="en-US" sz="3600" dirty="0">
                <a:latin typeface="Verdana"/>
                <a:cs typeface="Verdana"/>
              </a:rPr>
              <a:t>NEPHRON</a:t>
            </a:r>
            <a:endParaRPr sz="3600">
              <a:latin typeface="Verdana"/>
              <a:cs typeface="Verdana"/>
            </a:endParaRPr>
          </a:p>
        </p:txBody>
      </p:sp>
      <p:sp>
        <p:nvSpPr>
          <p:cNvPr id="5" name="object 5"/>
          <p:cNvSpPr/>
          <p:nvPr/>
        </p:nvSpPr>
        <p:spPr>
          <a:xfrm>
            <a:off x="8020210" y="67564"/>
            <a:ext cx="1066159" cy="337819"/>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1000" y="1014729"/>
            <a:ext cx="8526145" cy="5777864"/>
          </a:xfrm>
          <a:prstGeom prst="rect">
            <a:avLst/>
          </a:prstGeom>
        </p:spPr>
        <p:txBody>
          <a:bodyPr vert="horz" wrap="square" lIns="0" tIns="12065" rIns="0" bIns="0" rtlCol="0">
            <a:spAutoFit/>
          </a:bodyPr>
          <a:lstStyle/>
          <a:p>
            <a:pPr marL="88900">
              <a:lnSpc>
                <a:spcPts val="3265"/>
              </a:lnSpc>
              <a:spcBef>
                <a:spcPts val="95"/>
              </a:spcBef>
            </a:pPr>
            <a:r>
              <a:rPr sz="2800" b="1" spc="50" dirty="0">
                <a:solidFill>
                  <a:srgbClr val="404040"/>
                </a:solidFill>
                <a:latin typeface="Georgia"/>
                <a:cs typeface="Georgia"/>
              </a:rPr>
              <a:t>Two</a:t>
            </a:r>
            <a:r>
              <a:rPr sz="2800" b="1" spc="225" dirty="0">
                <a:solidFill>
                  <a:srgbClr val="404040"/>
                </a:solidFill>
                <a:latin typeface="Georgia"/>
                <a:cs typeface="Georgia"/>
              </a:rPr>
              <a:t> </a:t>
            </a:r>
            <a:r>
              <a:rPr sz="2800" b="1" spc="145" dirty="0">
                <a:solidFill>
                  <a:srgbClr val="404040"/>
                </a:solidFill>
                <a:latin typeface="Georgia"/>
                <a:cs typeface="Georgia"/>
              </a:rPr>
              <a:t>parts</a:t>
            </a:r>
            <a:endParaRPr sz="2800" b="1">
              <a:latin typeface="Georgia"/>
              <a:cs typeface="Georgia"/>
            </a:endParaRPr>
          </a:p>
          <a:p>
            <a:pPr marL="698500" indent="-610235">
              <a:lnSpc>
                <a:spcPts val="2785"/>
              </a:lnSpc>
              <a:buAutoNum type="alphaLcPeriod"/>
              <a:tabLst>
                <a:tab pos="698500" algn="l"/>
                <a:tab pos="699135" algn="l"/>
              </a:tabLst>
            </a:pPr>
            <a:r>
              <a:rPr sz="2400" b="1" spc="95" dirty="0">
                <a:solidFill>
                  <a:srgbClr val="404040"/>
                </a:solidFill>
                <a:latin typeface="Georgia"/>
                <a:cs typeface="Georgia"/>
              </a:rPr>
              <a:t>Renal</a:t>
            </a:r>
            <a:r>
              <a:rPr sz="2400" b="1" spc="170" dirty="0">
                <a:solidFill>
                  <a:srgbClr val="404040"/>
                </a:solidFill>
                <a:latin typeface="Georgia"/>
                <a:cs typeface="Georgia"/>
              </a:rPr>
              <a:t> </a:t>
            </a:r>
            <a:r>
              <a:rPr sz="2400" b="1" spc="135" dirty="0">
                <a:solidFill>
                  <a:srgbClr val="404040"/>
                </a:solidFill>
                <a:latin typeface="Georgia"/>
                <a:cs typeface="Georgia"/>
              </a:rPr>
              <a:t>Corpuscle</a:t>
            </a:r>
            <a:endParaRPr sz="2400" b="1">
              <a:latin typeface="Georgia"/>
              <a:cs typeface="Georgia"/>
            </a:endParaRPr>
          </a:p>
          <a:p>
            <a:pPr marL="1498600" lvl="1" indent="-610235">
              <a:lnSpc>
                <a:spcPct val="100000"/>
              </a:lnSpc>
              <a:spcBef>
                <a:spcPts val="55"/>
              </a:spcBef>
              <a:buAutoNum type="arabicPeriod"/>
              <a:tabLst>
                <a:tab pos="1498600" algn="l"/>
                <a:tab pos="1499235" algn="l"/>
              </a:tabLst>
            </a:pPr>
            <a:r>
              <a:rPr sz="2200" spc="120">
                <a:solidFill>
                  <a:srgbClr val="404040"/>
                </a:solidFill>
                <a:latin typeface="Georgia"/>
                <a:cs typeface="Georgia"/>
              </a:rPr>
              <a:t>Bowman</a:t>
            </a:r>
            <a:r>
              <a:rPr sz="2200" spc="170">
                <a:solidFill>
                  <a:srgbClr val="404040"/>
                </a:solidFill>
                <a:latin typeface="Georgia"/>
                <a:cs typeface="Georgia"/>
              </a:rPr>
              <a:t> </a:t>
            </a:r>
            <a:r>
              <a:rPr sz="2200" spc="135">
                <a:solidFill>
                  <a:srgbClr val="404040"/>
                </a:solidFill>
                <a:latin typeface="Georgia"/>
                <a:cs typeface="Georgia"/>
              </a:rPr>
              <a:t>Capsule</a:t>
            </a:r>
            <a:endParaRPr sz="2200">
              <a:latin typeface="Georgia"/>
              <a:cs typeface="Georgia"/>
            </a:endParaRPr>
          </a:p>
          <a:p>
            <a:pPr marL="1498600" lvl="1" indent="-610235">
              <a:lnSpc>
                <a:spcPct val="100000"/>
              </a:lnSpc>
              <a:spcBef>
                <a:spcPts val="100"/>
              </a:spcBef>
              <a:buAutoNum type="arabicPeriod"/>
              <a:tabLst>
                <a:tab pos="1498600" algn="l"/>
                <a:tab pos="1499235" algn="l"/>
              </a:tabLst>
            </a:pPr>
            <a:r>
              <a:rPr sz="2200" spc="114">
                <a:solidFill>
                  <a:srgbClr val="404040"/>
                </a:solidFill>
                <a:latin typeface="Georgia"/>
                <a:cs typeface="Georgia"/>
              </a:rPr>
              <a:t>Glomerulus</a:t>
            </a:r>
            <a:r>
              <a:rPr lang="en-US" sz="2200" spc="114" dirty="0">
                <a:solidFill>
                  <a:srgbClr val="404040"/>
                </a:solidFill>
                <a:latin typeface="Georgia"/>
                <a:cs typeface="Georgia"/>
              </a:rPr>
              <a:t>  </a:t>
            </a:r>
          </a:p>
          <a:p>
            <a:pPr marL="1498600" lvl="1" indent="-610235">
              <a:lnSpc>
                <a:spcPct val="100000"/>
              </a:lnSpc>
              <a:spcBef>
                <a:spcPts val="100"/>
              </a:spcBef>
              <a:tabLst>
                <a:tab pos="1498600" algn="l"/>
                <a:tab pos="1499235" algn="l"/>
              </a:tabLst>
            </a:pPr>
            <a:r>
              <a:rPr lang="en-US" sz="2200" spc="114" dirty="0">
                <a:solidFill>
                  <a:srgbClr val="404040"/>
                </a:solidFill>
                <a:latin typeface="Georgia"/>
                <a:cs typeface="Georgia"/>
              </a:rPr>
              <a:t>Together these form a globular body called </a:t>
            </a:r>
            <a:r>
              <a:rPr lang="en-US" sz="2200" b="1" spc="114" dirty="0">
                <a:solidFill>
                  <a:srgbClr val="404040"/>
                </a:solidFill>
                <a:latin typeface="Georgia"/>
                <a:cs typeface="Georgia"/>
              </a:rPr>
              <a:t>renal corpuscle or </a:t>
            </a:r>
            <a:r>
              <a:rPr lang="en-US" sz="2200" b="1" spc="114" dirty="0" err="1">
                <a:solidFill>
                  <a:srgbClr val="404040"/>
                </a:solidFill>
                <a:latin typeface="Georgia"/>
                <a:cs typeface="Georgia"/>
              </a:rPr>
              <a:t>malphigian</a:t>
            </a:r>
            <a:r>
              <a:rPr lang="en-US" sz="2200" b="1" spc="114" dirty="0">
                <a:solidFill>
                  <a:srgbClr val="404040"/>
                </a:solidFill>
                <a:latin typeface="Georgia"/>
                <a:cs typeface="Georgia"/>
              </a:rPr>
              <a:t> body</a:t>
            </a:r>
            <a:endParaRPr sz="2200" b="1">
              <a:latin typeface="Georgia"/>
              <a:cs typeface="Georgia"/>
            </a:endParaRPr>
          </a:p>
          <a:p>
            <a:pPr marL="1955800" lvl="2" indent="-610235">
              <a:lnSpc>
                <a:spcPct val="100000"/>
              </a:lnSpc>
              <a:spcBef>
                <a:spcPts val="270"/>
              </a:spcBef>
              <a:buAutoNum type="alphaLcPeriod"/>
              <a:tabLst>
                <a:tab pos="1955800" algn="l"/>
                <a:tab pos="1956435" algn="l"/>
                <a:tab pos="6917690" algn="l"/>
              </a:tabLst>
            </a:pPr>
            <a:r>
              <a:rPr sz="2000" i="1" spc="-15" dirty="0">
                <a:solidFill>
                  <a:srgbClr val="404040"/>
                </a:solidFill>
                <a:latin typeface="Bookman Uralic"/>
                <a:cs typeface="Bookman Uralic"/>
              </a:rPr>
              <a:t>Fenestrae </a:t>
            </a:r>
            <a:r>
              <a:rPr sz="2000" spc="50" dirty="0">
                <a:solidFill>
                  <a:srgbClr val="404040"/>
                </a:solidFill>
                <a:latin typeface="Georgia"/>
                <a:cs typeface="Georgia"/>
              </a:rPr>
              <a:t>- </a:t>
            </a:r>
            <a:r>
              <a:rPr sz="2000" spc="70" dirty="0">
                <a:solidFill>
                  <a:srgbClr val="404040"/>
                </a:solidFill>
                <a:latin typeface="Georgia"/>
                <a:cs typeface="Georgia"/>
              </a:rPr>
              <a:t>pore </a:t>
            </a:r>
            <a:r>
              <a:rPr sz="2000" spc="75" dirty="0">
                <a:solidFill>
                  <a:srgbClr val="404040"/>
                </a:solidFill>
                <a:latin typeface="Georgia"/>
                <a:cs typeface="Georgia"/>
              </a:rPr>
              <a:t>in </a:t>
            </a:r>
            <a:r>
              <a:rPr sz="2000" spc="80" dirty="0">
                <a:solidFill>
                  <a:srgbClr val="404040"/>
                </a:solidFill>
                <a:latin typeface="Georgia"/>
                <a:cs typeface="Georgia"/>
              </a:rPr>
              <a:t>endothelial</a:t>
            </a:r>
            <a:r>
              <a:rPr sz="2000" spc="450" dirty="0">
                <a:solidFill>
                  <a:srgbClr val="404040"/>
                </a:solidFill>
                <a:latin typeface="Georgia"/>
                <a:cs typeface="Georgia"/>
              </a:rPr>
              <a:t> </a:t>
            </a:r>
            <a:r>
              <a:rPr sz="2000" spc="95" dirty="0">
                <a:solidFill>
                  <a:srgbClr val="404040"/>
                </a:solidFill>
                <a:latin typeface="Georgia"/>
                <a:cs typeface="Georgia"/>
              </a:rPr>
              <a:t>walls</a:t>
            </a:r>
            <a:r>
              <a:rPr sz="2000" spc="145" dirty="0">
                <a:solidFill>
                  <a:srgbClr val="404040"/>
                </a:solidFill>
                <a:latin typeface="Georgia"/>
                <a:cs typeface="Georgia"/>
              </a:rPr>
              <a:t> </a:t>
            </a:r>
            <a:r>
              <a:rPr sz="2000" spc="10" dirty="0">
                <a:solidFill>
                  <a:srgbClr val="404040"/>
                </a:solidFill>
                <a:latin typeface="Georgia"/>
                <a:cs typeface="Georgia"/>
              </a:rPr>
              <a:t>of	</a:t>
            </a:r>
            <a:r>
              <a:rPr sz="2000" spc="100" dirty="0">
                <a:solidFill>
                  <a:srgbClr val="404040"/>
                </a:solidFill>
                <a:latin typeface="Georgia"/>
                <a:cs typeface="Georgia"/>
              </a:rPr>
              <a:t>glomerulus.</a:t>
            </a:r>
            <a:endParaRPr sz="2000">
              <a:latin typeface="Georgia"/>
              <a:cs typeface="Georgia"/>
            </a:endParaRPr>
          </a:p>
          <a:p>
            <a:pPr marL="1955800" lvl="2" indent="-610235">
              <a:lnSpc>
                <a:spcPct val="100000"/>
              </a:lnSpc>
              <a:spcBef>
                <a:spcPts val="290"/>
              </a:spcBef>
              <a:buAutoNum type="alphaLcPeriod"/>
              <a:tabLst>
                <a:tab pos="1955800" algn="l"/>
                <a:tab pos="1956435" algn="l"/>
              </a:tabLst>
            </a:pPr>
            <a:r>
              <a:rPr sz="2000" i="1" spc="-15" dirty="0">
                <a:solidFill>
                  <a:srgbClr val="404040"/>
                </a:solidFill>
                <a:latin typeface="Bookman Uralic"/>
                <a:cs typeface="Bookman Uralic"/>
              </a:rPr>
              <a:t>Podocytes </a:t>
            </a:r>
            <a:r>
              <a:rPr sz="2000" spc="50" dirty="0">
                <a:solidFill>
                  <a:srgbClr val="404040"/>
                </a:solidFill>
                <a:latin typeface="Georgia"/>
                <a:cs typeface="Georgia"/>
              </a:rPr>
              <a:t>- </a:t>
            </a:r>
            <a:r>
              <a:rPr sz="2000" spc="85" dirty="0">
                <a:solidFill>
                  <a:srgbClr val="404040"/>
                </a:solidFill>
                <a:latin typeface="Georgia"/>
                <a:cs typeface="Georgia"/>
              </a:rPr>
              <a:t>specialized</a:t>
            </a:r>
            <a:r>
              <a:rPr sz="2000" spc="280" dirty="0">
                <a:solidFill>
                  <a:srgbClr val="404040"/>
                </a:solidFill>
                <a:latin typeface="Georgia"/>
                <a:cs typeface="Georgia"/>
              </a:rPr>
              <a:t> </a:t>
            </a:r>
            <a:r>
              <a:rPr sz="2000" spc="90">
                <a:solidFill>
                  <a:srgbClr val="404040"/>
                </a:solidFill>
                <a:latin typeface="Georgia"/>
                <a:cs typeface="Georgia"/>
              </a:rPr>
              <a:t>cells.</a:t>
            </a:r>
            <a:endParaRPr lang="en-US" sz="2000" spc="90" dirty="0">
              <a:solidFill>
                <a:srgbClr val="404040"/>
              </a:solidFill>
              <a:latin typeface="Georgia"/>
              <a:cs typeface="Georgia"/>
            </a:endParaRPr>
          </a:p>
          <a:p>
            <a:pPr marL="1955800" lvl="2" indent="-610235">
              <a:lnSpc>
                <a:spcPct val="100000"/>
              </a:lnSpc>
              <a:spcBef>
                <a:spcPts val="290"/>
              </a:spcBef>
              <a:buAutoNum type="alphaLcPeriod"/>
              <a:tabLst>
                <a:tab pos="1955800" algn="l"/>
                <a:tab pos="1956435" algn="l"/>
              </a:tabLst>
            </a:pPr>
            <a:endParaRPr sz="2000">
              <a:latin typeface="Bookman Uralic"/>
              <a:cs typeface="Bookman Uralic"/>
            </a:endParaRPr>
          </a:p>
          <a:p>
            <a:pPr marL="698500" indent="-610235">
              <a:lnSpc>
                <a:spcPts val="2795"/>
              </a:lnSpc>
              <a:buAutoNum type="alphaLcPeriod"/>
              <a:tabLst>
                <a:tab pos="698500" algn="l"/>
                <a:tab pos="699135" algn="l"/>
              </a:tabLst>
            </a:pPr>
            <a:r>
              <a:rPr sz="2400" b="1" spc="95" dirty="0">
                <a:solidFill>
                  <a:srgbClr val="404040"/>
                </a:solidFill>
                <a:latin typeface="Georgia"/>
                <a:cs typeface="Georgia"/>
              </a:rPr>
              <a:t>Renal </a:t>
            </a:r>
            <a:r>
              <a:rPr sz="2400" b="1" spc="120" dirty="0">
                <a:solidFill>
                  <a:srgbClr val="404040"/>
                </a:solidFill>
                <a:latin typeface="Georgia"/>
                <a:cs typeface="Georgia"/>
              </a:rPr>
              <a:t>Tubule </a:t>
            </a:r>
            <a:r>
              <a:rPr sz="2400" b="1" spc="60" dirty="0">
                <a:solidFill>
                  <a:srgbClr val="404040"/>
                </a:solidFill>
                <a:latin typeface="Georgia"/>
                <a:cs typeface="Georgia"/>
              </a:rPr>
              <a:t>- </a:t>
            </a:r>
            <a:r>
              <a:rPr sz="2400" b="1" spc="110" dirty="0">
                <a:solidFill>
                  <a:srgbClr val="404040"/>
                </a:solidFill>
                <a:latin typeface="Georgia"/>
                <a:cs typeface="Georgia"/>
              </a:rPr>
              <a:t>Series </a:t>
            </a:r>
            <a:r>
              <a:rPr sz="2400" b="1" spc="15" dirty="0">
                <a:solidFill>
                  <a:srgbClr val="404040"/>
                </a:solidFill>
                <a:latin typeface="Georgia"/>
                <a:cs typeface="Georgia"/>
              </a:rPr>
              <a:t>of </a:t>
            </a:r>
            <a:r>
              <a:rPr sz="2400" b="1" spc="90" dirty="0">
                <a:solidFill>
                  <a:srgbClr val="404040"/>
                </a:solidFill>
                <a:latin typeface="Georgia"/>
                <a:cs typeface="Georgia"/>
              </a:rPr>
              <a:t>single </a:t>
            </a:r>
            <a:r>
              <a:rPr sz="2400" b="1" spc="95" dirty="0">
                <a:solidFill>
                  <a:srgbClr val="404040"/>
                </a:solidFill>
                <a:latin typeface="Georgia"/>
                <a:cs typeface="Georgia"/>
              </a:rPr>
              <a:t>layer</a:t>
            </a:r>
            <a:r>
              <a:rPr sz="2400" b="1" spc="165" dirty="0">
                <a:solidFill>
                  <a:srgbClr val="404040"/>
                </a:solidFill>
                <a:latin typeface="Georgia"/>
                <a:cs typeface="Georgia"/>
              </a:rPr>
              <a:t> </a:t>
            </a:r>
            <a:r>
              <a:rPr sz="2400" b="1" spc="150" dirty="0">
                <a:solidFill>
                  <a:srgbClr val="404040"/>
                </a:solidFill>
                <a:latin typeface="Georgia"/>
                <a:cs typeface="Georgia"/>
              </a:rPr>
              <a:t>tubules</a:t>
            </a:r>
            <a:endParaRPr sz="2400" b="1">
              <a:latin typeface="Georgia"/>
              <a:cs typeface="Georgia"/>
            </a:endParaRPr>
          </a:p>
          <a:p>
            <a:pPr marL="1352550" lvl="1" indent="-349885">
              <a:lnSpc>
                <a:spcPts val="2835"/>
              </a:lnSpc>
              <a:buSzPct val="120000"/>
              <a:buAutoNum type="arabicPeriod"/>
              <a:tabLst>
                <a:tab pos="1353185" algn="l"/>
              </a:tabLst>
            </a:pPr>
            <a:r>
              <a:rPr sz="2000" spc="65" dirty="0">
                <a:solidFill>
                  <a:srgbClr val="404040"/>
                </a:solidFill>
                <a:latin typeface="Georgia"/>
                <a:cs typeface="Georgia"/>
              </a:rPr>
              <a:t>Proximal </a:t>
            </a:r>
            <a:r>
              <a:rPr sz="2000" spc="95">
                <a:solidFill>
                  <a:srgbClr val="404040"/>
                </a:solidFill>
                <a:latin typeface="Georgia"/>
                <a:cs typeface="Georgia"/>
              </a:rPr>
              <a:t>Convoluted</a:t>
            </a:r>
            <a:r>
              <a:rPr sz="2000" spc="165">
                <a:solidFill>
                  <a:srgbClr val="404040"/>
                </a:solidFill>
                <a:latin typeface="Georgia"/>
                <a:cs typeface="Georgia"/>
              </a:rPr>
              <a:t> </a:t>
            </a:r>
            <a:r>
              <a:rPr sz="2000" spc="120">
                <a:solidFill>
                  <a:srgbClr val="404040"/>
                </a:solidFill>
                <a:latin typeface="Georgia"/>
                <a:cs typeface="Georgia"/>
              </a:rPr>
              <a:t>tubule</a:t>
            </a:r>
            <a:r>
              <a:rPr lang="en-US" sz="2000" spc="120" dirty="0">
                <a:solidFill>
                  <a:srgbClr val="404040"/>
                </a:solidFill>
                <a:latin typeface="Georgia"/>
                <a:cs typeface="Georgia"/>
              </a:rPr>
              <a:t> (PCT)</a:t>
            </a:r>
            <a:endParaRPr sz="2000">
              <a:latin typeface="Georgia"/>
              <a:cs typeface="Georgia"/>
            </a:endParaRPr>
          </a:p>
          <a:p>
            <a:pPr marL="1320165" lvl="1" indent="-317500">
              <a:lnSpc>
                <a:spcPct val="100000"/>
              </a:lnSpc>
              <a:spcBef>
                <a:spcPts val="254"/>
              </a:spcBef>
              <a:buAutoNum type="arabicPeriod"/>
              <a:tabLst>
                <a:tab pos="1320800" algn="l"/>
              </a:tabLst>
            </a:pPr>
            <a:r>
              <a:rPr sz="2000" spc="40" dirty="0">
                <a:solidFill>
                  <a:srgbClr val="404040"/>
                </a:solidFill>
                <a:latin typeface="Georgia"/>
                <a:cs typeface="Georgia"/>
              </a:rPr>
              <a:t>Loop </a:t>
            </a:r>
            <a:r>
              <a:rPr sz="2000" spc="10" dirty="0">
                <a:solidFill>
                  <a:srgbClr val="404040"/>
                </a:solidFill>
                <a:latin typeface="Georgia"/>
                <a:cs typeface="Georgia"/>
              </a:rPr>
              <a:t>of</a:t>
            </a:r>
            <a:r>
              <a:rPr sz="2000" spc="254" dirty="0">
                <a:solidFill>
                  <a:srgbClr val="404040"/>
                </a:solidFill>
                <a:latin typeface="Georgia"/>
                <a:cs typeface="Georgia"/>
              </a:rPr>
              <a:t> </a:t>
            </a:r>
            <a:r>
              <a:rPr sz="2000" spc="55" dirty="0">
                <a:solidFill>
                  <a:srgbClr val="404040"/>
                </a:solidFill>
                <a:latin typeface="Georgia"/>
                <a:cs typeface="Georgia"/>
              </a:rPr>
              <a:t>Henle</a:t>
            </a:r>
            <a:endParaRPr sz="2000">
              <a:latin typeface="Georgia"/>
              <a:cs typeface="Georgia"/>
            </a:endParaRPr>
          </a:p>
          <a:p>
            <a:pPr marL="1320165" lvl="1" indent="-317500">
              <a:lnSpc>
                <a:spcPct val="100000"/>
              </a:lnSpc>
              <a:spcBef>
                <a:spcPts val="280"/>
              </a:spcBef>
              <a:buAutoNum type="arabicPeriod"/>
              <a:tabLst>
                <a:tab pos="1320800" algn="l"/>
              </a:tabLst>
            </a:pPr>
            <a:r>
              <a:rPr sz="2000" spc="90" dirty="0">
                <a:solidFill>
                  <a:srgbClr val="404040"/>
                </a:solidFill>
                <a:latin typeface="Georgia"/>
                <a:cs typeface="Georgia"/>
              </a:rPr>
              <a:t>Distal </a:t>
            </a:r>
            <a:r>
              <a:rPr sz="2000" spc="95">
                <a:solidFill>
                  <a:srgbClr val="404040"/>
                </a:solidFill>
                <a:latin typeface="Georgia"/>
                <a:cs typeface="Georgia"/>
              </a:rPr>
              <a:t>Convoluted</a:t>
            </a:r>
            <a:r>
              <a:rPr sz="2000" spc="170">
                <a:solidFill>
                  <a:srgbClr val="404040"/>
                </a:solidFill>
                <a:latin typeface="Georgia"/>
                <a:cs typeface="Georgia"/>
              </a:rPr>
              <a:t> </a:t>
            </a:r>
            <a:r>
              <a:rPr sz="2000" spc="120">
                <a:solidFill>
                  <a:srgbClr val="404040"/>
                </a:solidFill>
                <a:latin typeface="Georgia"/>
                <a:cs typeface="Georgia"/>
              </a:rPr>
              <a:t>tubule</a:t>
            </a:r>
            <a:r>
              <a:rPr lang="en-US" sz="2000" spc="120" dirty="0">
                <a:solidFill>
                  <a:srgbClr val="404040"/>
                </a:solidFill>
                <a:latin typeface="Georgia"/>
                <a:cs typeface="Georgia"/>
              </a:rPr>
              <a:t> (DCT)</a:t>
            </a:r>
            <a:endParaRPr sz="2000">
              <a:latin typeface="Georgia"/>
              <a:cs typeface="Georgia"/>
            </a:endParaRPr>
          </a:p>
          <a:p>
            <a:pPr marL="12700" marR="5080">
              <a:lnSpc>
                <a:spcPct val="100000"/>
              </a:lnSpc>
              <a:spcBef>
                <a:spcPts val="1745"/>
              </a:spcBef>
            </a:pPr>
            <a:r>
              <a:rPr sz="2000" spc="90" dirty="0">
                <a:solidFill>
                  <a:srgbClr val="404040"/>
                </a:solidFill>
                <a:latin typeface="Georgia"/>
                <a:cs typeface="Georgia"/>
              </a:rPr>
              <a:t>Kidneys are </a:t>
            </a:r>
            <a:r>
              <a:rPr sz="2000" spc="110" dirty="0">
                <a:solidFill>
                  <a:srgbClr val="404040"/>
                </a:solidFill>
                <a:latin typeface="Georgia"/>
                <a:cs typeface="Georgia"/>
              </a:rPr>
              <a:t>made </a:t>
            </a:r>
            <a:r>
              <a:rPr sz="2000" spc="150" dirty="0">
                <a:solidFill>
                  <a:srgbClr val="404040"/>
                </a:solidFill>
                <a:latin typeface="Georgia"/>
                <a:cs typeface="Georgia"/>
              </a:rPr>
              <a:t>up </a:t>
            </a:r>
            <a:r>
              <a:rPr sz="2000" spc="10" dirty="0">
                <a:solidFill>
                  <a:srgbClr val="404040"/>
                </a:solidFill>
                <a:latin typeface="Georgia"/>
                <a:cs typeface="Georgia"/>
              </a:rPr>
              <a:t>of </a:t>
            </a:r>
            <a:r>
              <a:rPr sz="2000" spc="105" dirty="0">
                <a:solidFill>
                  <a:srgbClr val="404040"/>
                </a:solidFill>
                <a:latin typeface="Georgia"/>
                <a:cs typeface="Georgia"/>
              </a:rPr>
              <a:t>nephrons. </a:t>
            </a:r>
            <a:r>
              <a:rPr sz="2000" spc="75" dirty="0">
                <a:solidFill>
                  <a:srgbClr val="404040"/>
                </a:solidFill>
                <a:latin typeface="Georgia"/>
                <a:cs typeface="Georgia"/>
              </a:rPr>
              <a:t>Blood </a:t>
            </a:r>
            <a:r>
              <a:rPr sz="2000" spc="100" dirty="0">
                <a:solidFill>
                  <a:srgbClr val="404040"/>
                </a:solidFill>
                <a:latin typeface="Georgia"/>
                <a:cs typeface="Georgia"/>
              </a:rPr>
              <a:t>enters </a:t>
            </a:r>
            <a:r>
              <a:rPr sz="2000" spc="95" dirty="0">
                <a:solidFill>
                  <a:srgbClr val="404040"/>
                </a:solidFill>
                <a:latin typeface="Georgia"/>
                <a:cs typeface="Georgia"/>
              </a:rPr>
              <a:t>the </a:t>
            </a:r>
            <a:r>
              <a:rPr sz="2000" spc="100" dirty="0">
                <a:solidFill>
                  <a:srgbClr val="404040"/>
                </a:solidFill>
                <a:latin typeface="Georgia"/>
                <a:cs typeface="Georgia"/>
              </a:rPr>
              <a:t>nephron, </a:t>
            </a:r>
            <a:r>
              <a:rPr sz="2000" spc="90" dirty="0">
                <a:solidFill>
                  <a:srgbClr val="404040"/>
                </a:solidFill>
                <a:latin typeface="Georgia"/>
                <a:cs typeface="Georgia"/>
              </a:rPr>
              <a:t>where  </a:t>
            </a:r>
            <a:r>
              <a:rPr sz="2000" spc="85" dirty="0">
                <a:solidFill>
                  <a:srgbClr val="404040"/>
                </a:solidFill>
                <a:latin typeface="Georgia"/>
                <a:cs typeface="Georgia"/>
              </a:rPr>
              <a:t>impurities </a:t>
            </a:r>
            <a:r>
              <a:rPr sz="2000" spc="90" dirty="0">
                <a:solidFill>
                  <a:srgbClr val="404040"/>
                </a:solidFill>
                <a:latin typeface="Georgia"/>
                <a:cs typeface="Georgia"/>
              </a:rPr>
              <a:t>are </a:t>
            </a:r>
            <a:r>
              <a:rPr sz="2000" spc="50" dirty="0">
                <a:solidFill>
                  <a:srgbClr val="404040"/>
                </a:solidFill>
                <a:latin typeface="Georgia"/>
                <a:cs typeface="Georgia"/>
              </a:rPr>
              <a:t>filtered </a:t>
            </a:r>
            <a:r>
              <a:rPr sz="2000" spc="105" dirty="0">
                <a:solidFill>
                  <a:srgbClr val="404040"/>
                </a:solidFill>
                <a:latin typeface="Georgia"/>
                <a:cs typeface="Georgia"/>
              </a:rPr>
              <a:t>out </a:t>
            </a:r>
            <a:r>
              <a:rPr sz="2000" spc="125" dirty="0">
                <a:solidFill>
                  <a:srgbClr val="404040"/>
                </a:solidFill>
                <a:latin typeface="Georgia"/>
                <a:cs typeface="Georgia"/>
              </a:rPr>
              <a:t>and </a:t>
            </a:r>
            <a:r>
              <a:rPr sz="2000" spc="80" dirty="0">
                <a:solidFill>
                  <a:srgbClr val="404040"/>
                </a:solidFill>
                <a:latin typeface="Georgia"/>
                <a:cs typeface="Georgia"/>
              </a:rPr>
              <a:t>emptied </a:t>
            </a:r>
            <a:r>
              <a:rPr sz="2000" spc="65" dirty="0">
                <a:solidFill>
                  <a:srgbClr val="404040"/>
                </a:solidFill>
                <a:latin typeface="Georgia"/>
                <a:cs typeface="Georgia"/>
              </a:rPr>
              <a:t>into </a:t>
            </a:r>
            <a:r>
              <a:rPr sz="2000" spc="95" dirty="0">
                <a:solidFill>
                  <a:srgbClr val="404040"/>
                </a:solidFill>
                <a:latin typeface="Georgia"/>
                <a:cs typeface="Georgia"/>
              </a:rPr>
              <a:t>the </a:t>
            </a:r>
            <a:r>
              <a:rPr sz="2000" spc="70" dirty="0">
                <a:solidFill>
                  <a:srgbClr val="404040"/>
                </a:solidFill>
                <a:latin typeface="Georgia"/>
                <a:cs typeface="Georgia"/>
              </a:rPr>
              <a:t>collecting </a:t>
            </a:r>
            <a:r>
              <a:rPr sz="2000" spc="120" dirty="0">
                <a:solidFill>
                  <a:srgbClr val="404040"/>
                </a:solidFill>
                <a:latin typeface="Georgia"/>
                <a:cs typeface="Georgia"/>
              </a:rPr>
              <a:t>duct. </a:t>
            </a:r>
            <a:r>
              <a:rPr sz="2000" spc="65" dirty="0">
                <a:solidFill>
                  <a:srgbClr val="404040"/>
                </a:solidFill>
                <a:latin typeface="Georgia"/>
                <a:cs typeface="Georgia"/>
              </a:rPr>
              <a:t>The  purified blood </a:t>
            </a:r>
            <a:r>
              <a:rPr sz="2000" spc="95" dirty="0">
                <a:solidFill>
                  <a:srgbClr val="404040"/>
                </a:solidFill>
                <a:latin typeface="Georgia"/>
                <a:cs typeface="Georgia"/>
              </a:rPr>
              <a:t>leaves the </a:t>
            </a:r>
            <a:r>
              <a:rPr sz="2000" spc="100" dirty="0">
                <a:solidFill>
                  <a:srgbClr val="404040"/>
                </a:solidFill>
                <a:latin typeface="Georgia"/>
                <a:cs typeface="Georgia"/>
              </a:rPr>
              <a:t>nephron </a:t>
            </a:r>
            <a:r>
              <a:rPr sz="2000" spc="105" dirty="0">
                <a:solidFill>
                  <a:srgbClr val="404040"/>
                </a:solidFill>
                <a:latin typeface="Georgia"/>
                <a:cs typeface="Georgia"/>
              </a:rPr>
              <a:t>through </a:t>
            </a:r>
            <a:r>
              <a:rPr sz="2000" spc="100" dirty="0">
                <a:solidFill>
                  <a:srgbClr val="404040"/>
                </a:solidFill>
                <a:latin typeface="Georgia"/>
                <a:cs typeface="Georgia"/>
              </a:rPr>
              <a:t>the </a:t>
            </a:r>
            <a:r>
              <a:rPr sz="2000" spc="90" dirty="0">
                <a:solidFill>
                  <a:srgbClr val="404040"/>
                </a:solidFill>
                <a:latin typeface="Georgia"/>
                <a:cs typeface="Georgia"/>
              </a:rPr>
              <a:t>renal</a:t>
            </a:r>
            <a:r>
              <a:rPr sz="2000" spc="445" dirty="0">
                <a:solidFill>
                  <a:srgbClr val="404040"/>
                </a:solidFill>
                <a:latin typeface="Georgia"/>
                <a:cs typeface="Georgia"/>
              </a:rPr>
              <a:t> </a:t>
            </a:r>
            <a:r>
              <a:rPr sz="2000" spc="75" dirty="0">
                <a:solidFill>
                  <a:srgbClr val="404040"/>
                </a:solidFill>
                <a:latin typeface="Georgia"/>
                <a:cs typeface="Georgia"/>
              </a:rPr>
              <a:t>vein.</a:t>
            </a:r>
            <a:endParaRPr sz="2000">
              <a:latin typeface="Georgia"/>
              <a:cs typeface="Georgia"/>
            </a:endParaRPr>
          </a:p>
        </p:txBody>
      </p:sp>
      <p:sp>
        <p:nvSpPr>
          <p:cNvPr id="6" name="Title 5"/>
          <p:cNvSpPr>
            <a:spLocks noGrp="1"/>
          </p:cNvSpPr>
          <p:nvPr>
            <p:ph type="title"/>
          </p:nvPr>
        </p:nvSpPr>
        <p:spPr>
          <a:xfrm>
            <a:off x="457200" y="228600"/>
            <a:ext cx="8229600" cy="685800"/>
          </a:xfrm>
        </p:spPr>
        <p:txBody>
          <a:bodyPr>
            <a:normAutofit fontScale="90000"/>
          </a:bodyPr>
          <a:lstStyle/>
          <a:p>
            <a:r>
              <a:rPr lang="en-US" dirty="0"/>
              <a:t>NEPHRON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9144000" cy="68453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idx="1"/>
          </p:nvPr>
        </p:nvSpPr>
        <p:spPr>
          <a:xfrm>
            <a:off x="668019" y="1852002"/>
            <a:ext cx="7513320" cy="276999"/>
          </a:xfrm>
        </p:spPr>
        <p:txBody>
          <a:bodyPr>
            <a:normAutofit fontScale="55000" lnSpcReduction="20000"/>
          </a:bodyPr>
          <a:lstStyle/>
          <a:p>
            <a:endParaRPr lang="en-US" dirty="0"/>
          </a:p>
        </p:txBody>
      </p:sp>
      <p:pic>
        <p:nvPicPr>
          <p:cNvPr id="1026" name="Picture 2" descr="C:\Users\Prerna\Desktop\nephron.gif"/>
          <p:cNvPicPr>
            <a:picLocks noChangeAspect="1" noChangeArrowheads="1"/>
          </p:cNvPicPr>
          <p:nvPr/>
        </p:nvPicPr>
        <p:blipFill>
          <a:blip r:embed="rId2"/>
          <a:srcRect/>
          <a:stretch>
            <a:fillRect/>
          </a:stretch>
        </p:blipFill>
        <p:spPr bwMode="auto">
          <a:xfrm>
            <a:off x="0" y="228600"/>
            <a:ext cx="9029699" cy="6400799"/>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334000" y="2895549"/>
            <a:ext cx="3809999" cy="3642487"/>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307340" y="180363"/>
            <a:ext cx="8051800" cy="6255385"/>
          </a:xfrm>
          <a:prstGeom prst="rect">
            <a:avLst/>
          </a:prstGeom>
        </p:spPr>
        <p:txBody>
          <a:bodyPr vert="horz" wrap="square" lIns="0" tIns="79375" rIns="0" bIns="0" rtlCol="0">
            <a:spAutoFit/>
          </a:bodyPr>
          <a:lstStyle/>
          <a:p>
            <a:pPr marL="355600" indent="-342900">
              <a:lnSpc>
                <a:spcPct val="100000"/>
              </a:lnSpc>
              <a:spcBef>
                <a:spcPts val="625"/>
              </a:spcBef>
              <a:buFont typeface="Wingdings"/>
              <a:buChar char=""/>
              <a:tabLst>
                <a:tab pos="354965" algn="l"/>
                <a:tab pos="355600" algn="l"/>
              </a:tabLst>
            </a:pPr>
            <a:r>
              <a:rPr sz="2200" spc="70" dirty="0">
                <a:solidFill>
                  <a:srgbClr val="404040"/>
                </a:solidFill>
                <a:latin typeface="Georgia"/>
                <a:cs typeface="Georgia"/>
              </a:rPr>
              <a:t>The </a:t>
            </a:r>
            <a:r>
              <a:rPr sz="2200" i="1" spc="-10" dirty="0">
                <a:solidFill>
                  <a:srgbClr val="404040"/>
                </a:solidFill>
                <a:latin typeface="Bookman Uralic"/>
                <a:cs typeface="Bookman Uralic"/>
              </a:rPr>
              <a:t>glomerulus </a:t>
            </a:r>
            <a:r>
              <a:rPr sz="2200" spc="100" dirty="0">
                <a:solidFill>
                  <a:srgbClr val="404040"/>
                </a:solidFill>
                <a:latin typeface="Georgia"/>
                <a:cs typeface="Georgia"/>
              </a:rPr>
              <a:t>is </a:t>
            </a:r>
            <a:r>
              <a:rPr sz="2200" spc="165" dirty="0">
                <a:solidFill>
                  <a:srgbClr val="404040"/>
                </a:solidFill>
                <a:latin typeface="Georgia"/>
                <a:cs typeface="Georgia"/>
              </a:rPr>
              <a:t>a mass </a:t>
            </a:r>
            <a:r>
              <a:rPr sz="2200" spc="10" dirty="0">
                <a:solidFill>
                  <a:srgbClr val="404040"/>
                </a:solidFill>
                <a:latin typeface="Georgia"/>
                <a:cs typeface="Georgia"/>
              </a:rPr>
              <a:t>of </a:t>
            </a:r>
            <a:r>
              <a:rPr sz="2200" spc="85" dirty="0">
                <a:solidFill>
                  <a:srgbClr val="404040"/>
                </a:solidFill>
                <a:latin typeface="Georgia"/>
                <a:cs typeface="Georgia"/>
              </a:rPr>
              <a:t>thin-walled</a:t>
            </a:r>
            <a:r>
              <a:rPr sz="2200" spc="585" dirty="0">
                <a:solidFill>
                  <a:srgbClr val="404040"/>
                </a:solidFill>
                <a:latin typeface="Georgia"/>
                <a:cs typeface="Georgia"/>
              </a:rPr>
              <a:t> </a:t>
            </a:r>
            <a:r>
              <a:rPr sz="2200" spc="90" dirty="0">
                <a:solidFill>
                  <a:srgbClr val="404040"/>
                </a:solidFill>
                <a:latin typeface="Georgia"/>
                <a:cs typeface="Georgia"/>
              </a:rPr>
              <a:t>capillaries.</a:t>
            </a:r>
            <a:endParaRPr sz="2200">
              <a:latin typeface="Georgia"/>
              <a:cs typeface="Georgia"/>
            </a:endParaRPr>
          </a:p>
          <a:p>
            <a:pPr marL="355600" indent="-342900">
              <a:lnSpc>
                <a:spcPct val="100000"/>
              </a:lnSpc>
              <a:spcBef>
                <a:spcPts val="530"/>
              </a:spcBef>
              <a:buFont typeface="Wingdings"/>
              <a:buChar char=""/>
              <a:tabLst>
                <a:tab pos="354965" algn="l"/>
                <a:tab pos="355600" algn="l"/>
              </a:tabLst>
            </a:pPr>
            <a:r>
              <a:rPr sz="2200" spc="75" dirty="0">
                <a:solidFill>
                  <a:srgbClr val="404040"/>
                </a:solidFill>
                <a:latin typeface="Georgia"/>
                <a:cs typeface="Georgia"/>
              </a:rPr>
              <a:t>The </a:t>
            </a:r>
            <a:r>
              <a:rPr sz="2200" i="1" spc="100" dirty="0">
                <a:solidFill>
                  <a:srgbClr val="404040"/>
                </a:solidFill>
                <a:latin typeface="Georgia"/>
                <a:cs typeface="Georgia"/>
              </a:rPr>
              <a:t>Bowman’s </a:t>
            </a:r>
            <a:r>
              <a:rPr sz="2200" i="1" spc="85" dirty="0">
                <a:solidFill>
                  <a:srgbClr val="404040"/>
                </a:solidFill>
                <a:latin typeface="Georgia"/>
                <a:cs typeface="Georgia"/>
              </a:rPr>
              <a:t>capsule </a:t>
            </a:r>
            <a:r>
              <a:rPr sz="2200" spc="100" dirty="0">
                <a:solidFill>
                  <a:srgbClr val="404040"/>
                </a:solidFill>
                <a:latin typeface="Georgia"/>
                <a:cs typeface="Georgia"/>
              </a:rPr>
              <a:t>is </a:t>
            </a:r>
            <a:r>
              <a:rPr sz="2200" spc="165" dirty="0">
                <a:solidFill>
                  <a:srgbClr val="404040"/>
                </a:solidFill>
                <a:latin typeface="Georgia"/>
                <a:cs typeface="Georgia"/>
              </a:rPr>
              <a:t>a </a:t>
            </a:r>
            <a:r>
              <a:rPr sz="2200" spc="85" dirty="0">
                <a:solidFill>
                  <a:srgbClr val="404040"/>
                </a:solidFill>
                <a:latin typeface="Georgia"/>
                <a:cs typeface="Georgia"/>
              </a:rPr>
              <a:t>double-walled,</a:t>
            </a:r>
            <a:r>
              <a:rPr sz="2200" spc="565" dirty="0">
                <a:solidFill>
                  <a:srgbClr val="404040"/>
                </a:solidFill>
                <a:latin typeface="Georgia"/>
                <a:cs typeface="Georgia"/>
              </a:rPr>
              <a:t> </a:t>
            </a:r>
            <a:r>
              <a:rPr sz="2200" spc="130" dirty="0">
                <a:solidFill>
                  <a:srgbClr val="404040"/>
                </a:solidFill>
                <a:latin typeface="Georgia"/>
                <a:cs typeface="Georgia"/>
              </a:rPr>
              <a:t>cup-shaped</a:t>
            </a:r>
            <a:endParaRPr sz="2200">
              <a:latin typeface="Georgia"/>
              <a:cs typeface="Georgia"/>
            </a:endParaRPr>
          </a:p>
          <a:p>
            <a:pPr marL="355600">
              <a:lnSpc>
                <a:spcPct val="100000"/>
              </a:lnSpc>
              <a:spcBef>
                <a:spcPts val="15"/>
              </a:spcBef>
            </a:pPr>
            <a:r>
              <a:rPr sz="2200" spc="120" dirty="0">
                <a:solidFill>
                  <a:srgbClr val="404040"/>
                </a:solidFill>
                <a:latin typeface="Georgia"/>
                <a:cs typeface="Georgia"/>
              </a:rPr>
              <a:t>structure.</a:t>
            </a:r>
            <a:endParaRPr sz="2200">
              <a:latin typeface="Georgia"/>
              <a:cs typeface="Georgia"/>
            </a:endParaRPr>
          </a:p>
          <a:p>
            <a:pPr marL="355600" marR="5080" indent="-342900">
              <a:lnSpc>
                <a:spcPct val="100499"/>
              </a:lnSpc>
              <a:spcBef>
                <a:spcPts val="500"/>
              </a:spcBef>
              <a:buFont typeface="Wingdings"/>
              <a:buChar char=""/>
              <a:tabLst>
                <a:tab pos="354965" algn="l"/>
                <a:tab pos="355600" algn="l"/>
              </a:tabLst>
            </a:pPr>
            <a:r>
              <a:rPr sz="2200" spc="70" dirty="0">
                <a:solidFill>
                  <a:srgbClr val="404040"/>
                </a:solidFill>
                <a:latin typeface="Georgia"/>
                <a:cs typeface="Georgia"/>
              </a:rPr>
              <a:t>The </a:t>
            </a:r>
            <a:r>
              <a:rPr sz="2200" i="1" spc="-10" dirty="0">
                <a:solidFill>
                  <a:srgbClr val="404040"/>
                </a:solidFill>
                <a:latin typeface="Bookman Uralic"/>
                <a:cs typeface="Bookman Uralic"/>
              </a:rPr>
              <a:t>proximal </a:t>
            </a:r>
            <a:r>
              <a:rPr sz="2200" i="1" spc="-15" dirty="0">
                <a:solidFill>
                  <a:srgbClr val="404040"/>
                </a:solidFill>
                <a:latin typeface="Bookman Uralic"/>
                <a:cs typeface="Bookman Uralic"/>
              </a:rPr>
              <a:t>tubule </a:t>
            </a:r>
            <a:r>
              <a:rPr sz="2200" spc="110" dirty="0">
                <a:solidFill>
                  <a:srgbClr val="404040"/>
                </a:solidFill>
                <a:latin typeface="Georgia"/>
                <a:cs typeface="Georgia"/>
              </a:rPr>
              <a:t>leads </a:t>
            </a:r>
            <a:r>
              <a:rPr sz="2200" spc="55" dirty="0">
                <a:solidFill>
                  <a:srgbClr val="404040"/>
                </a:solidFill>
                <a:latin typeface="Georgia"/>
                <a:cs typeface="Georgia"/>
              </a:rPr>
              <a:t>from </a:t>
            </a:r>
            <a:r>
              <a:rPr sz="2200" spc="105" dirty="0">
                <a:solidFill>
                  <a:srgbClr val="404040"/>
                </a:solidFill>
                <a:latin typeface="Georgia"/>
                <a:cs typeface="Georgia"/>
              </a:rPr>
              <a:t>the </a:t>
            </a:r>
            <a:r>
              <a:rPr sz="2200" spc="114" dirty="0">
                <a:solidFill>
                  <a:srgbClr val="404040"/>
                </a:solidFill>
                <a:latin typeface="Georgia"/>
                <a:cs typeface="Georgia"/>
              </a:rPr>
              <a:t>Bowman’s </a:t>
            </a:r>
            <a:r>
              <a:rPr sz="2200" spc="130" dirty="0">
                <a:solidFill>
                  <a:srgbClr val="404040"/>
                </a:solidFill>
                <a:latin typeface="Georgia"/>
                <a:cs typeface="Georgia"/>
              </a:rPr>
              <a:t>capsule </a:t>
            </a:r>
            <a:r>
              <a:rPr sz="2200" spc="55" dirty="0">
                <a:solidFill>
                  <a:srgbClr val="404040"/>
                </a:solidFill>
                <a:latin typeface="Georgia"/>
                <a:cs typeface="Georgia"/>
              </a:rPr>
              <a:t>to  </a:t>
            </a:r>
            <a:r>
              <a:rPr sz="2200" spc="105" dirty="0">
                <a:solidFill>
                  <a:srgbClr val="404040"/>
                </a:solidFill>
                <a:latin typeface="Georgia"/>
                <a:cs typeface="Georgia"/>
              </a:rPr>
              <a:t>the </a:t>
            </a:r>
            <a:r>
              <a:rPr sz="2200" spc="40" dirty="0">
                <a:solidFill>
                  <a:srgbClr val="404040"/>
                </a:solidFill>
                <a:latin typeface="Georgia"/>
                <a:cs typeface="Georgia"/>
              </a:rPr>
              <a:t>Loop </a:t>
            </a:r>
            <a:r>
              <a:rPr sz="2200" spc="10" dirty="0">
                <a:solidFill>
                  <a:srgbClr val="404040"/>
                </a:solidFill>
                <a:latin typeface="Georgia"/>
                <a:cs typeface="Georgia"/>
              </a:rPr>
              <a:t>of</a:t>
            </a:r>
            <a:r>
              <a:rPr sz="2200" spc="370" dirty="0">
                <a:solidFill>
                  <a:srgbClr val="404040"/>
                </a:solidFill>
                <a:latin typeface="Georgia"/>
                <a:cs typeface="Georgia"/>
              </a:rPr>
              <a:t> </a:t>
            </a:r>
            <a:r>
              <a:rPr sz="2200" spc="65" dirty="0">
                <a:solidFill>
                  <a:srgbClr val="404040"/>
                </a:solidFill>
                <a:latin typeface="Georgia"/>
                <a:cs typeface="Georgia"/>
              </a:rPr>
              <a:t>Henle.</a:t>
            </a:r>
            <a:endParaRPr sz="2200">
              <a:latin typeface="Georgia"/>
              <a:cs typeface="Georgia"/>
            </a:endParaRPr>
          </a:p>
          <a:p>
            <a:pPr marL="355600" marR="271780" indent="-342900">
              <a:lnSpc>
                <a:spcPct val="100499"/>
              </a:lnSpc>
              <a:spcBef>
                <a:spcPts val="505"/>
              </a:spcBef>
              <a:buFont typeface="Wingdings"/>
              <a:buChar char=""/>
              <a:tabLst>
                <a:tab pos="354965" algn="l"/>
                <a:tab pos="355600" algn="l"/>
              </a:tabLst>
            </a:pPr>
            <a:r>
              <a:rPr sz="2200" spc="70" dirty="0">
                <a:solidFill>
                  <a:srgbClr val="404040"/>
                </a:solidFill>
                <a:latin typeface="Georgia"/>
                <a:cs typeface="Georgia"/>
              </a:rPr>
              <a:t>The </a:t>
            </a:r>
            <a:r>
              <a:rPr sz="2200" i="1" spc="-5" dirty="0">
                <a:solidFill>
                  <a:srgbClr val="404040"/>
                </a:solidFill>
                <a:latin typeface="Bookman Uralic"/>
                <a:cs typeface="Bookman Uralic"/>
              </a:rPr>
              <a:t>loop of Henle </a:t>
            </a:r>
            <a:r>
              <a:rPr sz="2200" spc="100" dirty="0">
                <a:solidFill>
                  <a:srgbClr val="404040"/>
                </a:solidFill>
                <a:latin typeface="Georgia"/>
                <a:cs typeface="Georgia"/>
              </a:rPr>
              <a:t>is </a:t>
            </a:r>
            <a:r>
              <a:rPr sz="2200" spc="165" dirty="0">
                <a:solidFill>
                  <a:srgbClr val="404040"/>
                </a:solidFill>
                <a:latin typeface="Georgia"/>
                <a:cs typeface="Georgia"/>
              </a:rPr>
              <a:t>a </a:t>
            </a:r>
            <a:r>
              <a:rPr sz="2200" spc="70" dirty="0">
                <a:solidFill>
                  <a:srgbClr val="404040"/>
                </a:solidFill>
                <a:latin typeface="Georgia"/>
                <a:cs typeface="Georgia"/>
              </a:rPr>
              <a:t>long </a:t>
            </a:r>
            <a:r>
              <a:rPr sz="2200" spc="50" dirty="0">
                <a:solidFill>
                  <a:srgbClr val="404040"/>
                </a:solidFill>
                <a:latin typeface="Georgia"/>
                <a:cs typeface="Georgia"/>
              </a:rPr>
              <a:t>loop </a:t>
            </a:r>
            <a:r>
              <a:rPr sz="2200" spc="114" dirty="0">
                <a:solidFill>
                  <a:srgbClr val="404040"/>
                </a:solidFill>
                <a:latin typeface="Georgia"/>
                <a:cs typeface="Georgia"/>
              </a:rPr>
              <a:t>which </a:t>
            </a:r>
            <a:r>
              <a:rPr sz="2200" spc="105" dirty="0">
                <a:solidFill>
                  <a:srgbClr val="404040"/>
                </a:solidFill>
                <a:latin typeface="Georgia"/>
                <a:cs typeface="Georgia"/>
              </a:rPr>
              <a:t>extends </a:t>
            </a:r>
            <a:r>
              <a:rPr sz="2200" spc="70" dirty="0">
                <a:solidFill>
                  <a:srgbClr val="404040"/>
                </a:solidFill>
                <a:latin typeface="Georgia"/>
                <a:cs typeface="Georgia"/>
              </a:rPr>
              <a:t>into </a:t>
            </a:r>
            <a:r>
              <a:rPr sz="2200" spc="105" dirty="0">
                <a:solidFill>
                  <a:srgbClr val="404040"/>
                </a:solidFill>
                <a:latin typeface="Georgia"/>
                <a:cs typeface="Georgia"/>
              </a:rPr>
              <a:t>the  </a:t>
            </a:r>
            <a:r>
              <a:rPr sz="2200" spc="100" dirty="0">
                <a:solidFill>
                  <a:srgbClr val="404040"/>
                </a:solidFill>
                <a:latin typeface="Georgia"/>
                <a:cs typeface="Georgia"/>
              </a:rPr>
              <a:t>medulla.</a:t>
            </a:r>
            <a:endParaRPr sz="2200">
              <a:latin typeface="Georgia"/>
              <a:cs typeface="Georgia"/>
            </a:endParaRPr>
          </a:p>
          <a:p>
            <a:pPr marL="355600" marR="850900" indent="-342900">
              <a:lnSpc>
                <a:spcPct val="100499"/>
              </a:lnSpc>
              <a:spcBef>
                <a:spcPts val="505"/>
              </a:spcBef>
              <a:buFont typeface="Wingdings"/>
              <a:buChar char=""/>
              <a:tabLst>
                <a:tab pos="354965" algn="l"/>
                <a:tab pos="355600" algn="l"/>
              </a:tabLst>
            </a:pPr>
            <a:r>
              <a:rPr sz="2200" spc="70" dirty="0">
                <a:solidFill>
                  <a:srgbClr val="404040"/>
                </a:solidFill>
                <a:latin typeface="Georgia"/>
                <a:cs typeface="Georgia"/>
              </a:rPr>
              <a:t>The </a:t>
            </a:r>
            <a:r>
              <a:rPr sz="2200" i="1" spc="-15" dirty="0">
                <a:solidFill>
                  <a:srgbClr val="404040"/>
                </a:solidFill>
                <a:latin typeface="Bookman Uralic"/>
                <a:cs typeface="Bookman Uralic"/>
              </a:rPr>
              <a:t>distal tubule </a:t>
            </a:r>
            <a:r>
              <a:rPr sz="2200" spc="114" dirty="0">
                <a:solidFill>
                  <a:srgbClr val="404040"/>
                </a:solidFill>
                <a:latin typeface="Georgia"/>
                <a:cs typeface="Georgia"/>
              </a:rPr>
              <a:t>connects </a:t>
            </a:r>
            <a:r>
              <a:rPr sz="2200" spc="105" dirty="0">
                <a:solidFill>
                  <a:srgbClr val="404040"/>
                </a:solidFill>
                <a:latin typeface="Georgia"/>
                <a:cs typeface="Georgia"/>
              </a:rPr>
              <a:t>the </a:t>
            </a:r>
            <a:r>
              <a:rPr sz="2200" spc="50" dirty="0">
                <a:solidFill>
                  <a:srgbClr val="404040"/>
                </a:solidFill>
                <a:latin typeface="Georgia"/>
                <a:cs typeface="Georgia"/>
              </a:rPr>
              <a:t>loop </a:t>
            </a:r>
            <a:r>
              <a:rPr sz="2200" spc="10" dirty="0">
                <a:solidFill>
                  <a:srgbClr val="404040"/>
                </a:solidFill>
                <a:latin typeface="Georgia"/>
                <a:cs typeface="Georgia"/>
              </a:rPr>
              <a:t>of </a:t>
            </a:r>
            <a:r>
              <a:rPr sz="2200" spc="55" dirty="0">
                <a:solidFill>
                  <a:srgbClr val="404040"/>
                </a:solidFill>
                <a:latin typeface="Georgia"/>
                <a:cs typeface="Georgia"/>
              </a:rPr>
              <a:t>Henle to </a:t>
            </a:r>
            <a:r>
              <a:rPr sz="2200" spc="105" dirty="0">
                <a:solidFill>
                  <a:srgbClr val="404040"/>
                </a:solidFill>
                <a:latin typeface="Georgia"/>
                <a:cs typeface="Georgia"/>
              </a:rPr>
              <a:t>the  </a:t>
            </a:r>
            <a:r>
              <a:rPr sz="2200" spc="75" dirty="0">
                <a:solidFill>
                  <a:srgbClr val="404040"/>
                </a:solidFill>
                <a:latin typeface="Georgia"/>
                <a:cs typeface="Georgia"/>
              </a:rPr>
              <a:t>collecting</a:t>
            </a:r>
            <a:r>
              <a:rPr sz="2200" spc="195" dirty="0">
                <a:solidFill>
                  <a:srgbClr val="404040"/>
                </a:solidFill>
                <a:latin typeface="Georgia"/>
                <a:cs typeface="Georgia"/>
              </a:rPr>
              <a:t> </a:t>
            </a:r>
            <a:r>
              <a:rPr sz="2200" spc="125" dirty="0">
                <a:solidFill>
                  <a:srgbClr val="404040"/>
                </a:solidFill>
                <a:latin typeface="Georgia"/>
                <a:cs typeface="Georgia"/>
              </a:rPr>
              <a:t>duct.</a:t>
            </a:r>
            <a:endParaRPr sz="2200">
              <a:latin typeface="Georgia"/>
              <a:cs typeface="Georgia"/>
            </a:endParaRPr>
          </a:p>
          <a:p>
            <a:pPr marL="431800" lvl="1" indent="-342900">
              <a:lnSpc>
                <a:spcPts val="2735"/>
              </a:lnSpc>
              <a:spcBef>
                <a:spcPts val="835"/>
              </a:spcBef>
              <a:buFont typeface="Wingdings"/>
              <a:buChar char=""/>
              <a:tabLst>
                <a:tab pos="431165" algn="l"/>
                <a:tab pos="431800" algn="l"/>
              </a:tabLst>
            </a:pPr>
            <a:r>
              <a:rPr sz="2400" spc="170" dirty="0">
                <a:solidFill>
                  <a:srgbClr val="C0504D"/>
                </a:solidFill>
                <a:latin typeface="Georgia"/>
                <a:cs typeface="Georgia"/>
              </a:rPr>
              <a:t>Each </a:t>
            </a:r>
            <a:r>
              <a:rPr sz="2400" spc="114" dirty="0">
                <a:solidFill>
                  <a:srgbClr val="C0504D"/>
                </a:solidFill>
                <a:latin typeface="Georgia"/>
                <a:cs typeface="Georgia"/>
              </a:rPr>
              <a:t>nephron </a:t>
            </a:r>
            <a:r>
              <a:rPr sz="2400" spc="190" dirty="0">
                <a:solidFill>
                  <a:srgbClr val="C0504D"/>
                </a:solidFill>
                <a:latin typeface="Georgia"/>
                <a:cs typeface="Georgia"/>
              </a:rPr>
              <a:t>has </a:t>
            </a:r>
            <a:r>
              <a:rPr sz="2400" spc="100" dirty="0">
                <a:solidFill>
                  <a:srgbClr val="C0504D"/>
                </a:solidFill>
                <a:latin typeface="Georgia"/>
                <a:cs typeface="Georgia"/>
              </a:rPr>
              <a:t>its own</a:t>
            </a:r>
            <a:r>
              <a:rPr sz="2400" spc="335" dirty="0">
                <a:solidFill>
                  <a:srgbClr val="C0504D"/>
                </a:solidFill>
                <a:latin typeface="Georgia"/>
                <a:cs typeface="Georgia"/>
              </a:rPr>
              <a:t> </a:t>
            </a:r>
            <a:r>
              <a:rPr sz="2400" spc="70" dirty="0">
                <a:solidFill>
                  <a:srgbClr val="C0504D"/>
                </a:solidFill>
                <a:latin typeface="Georgia"/>
                <a:cs typeface="Georgia"/>
              </a:rPr>
              <a:t>blood</a:t>
            </a:r>
            <a:endParaRPr sz="2400">
              <a:latin typeface="Georgia"/>
              <a:cs typeface="Georgia"/>
            </a:endParaRPr>
          </a:p>
          <a:p>
            <a:pPr marL="431800">
              <a:lnSpc>
                <a:spcPts val="2735"/>
              </a:lnSpc>
            </a:pPr>
            <a:r>
              <a:rPr sz="2400" spc="120" dirty="0">
                <a:solidFill>
                  <a:srgbClr val="C0504D"/>
                </a:solidFill>
                <a:latin typeface="Georgia"/>
                <a:cs typeface="Georgia"/>
              </a:rPr>
              <a:t>supply:</a:t>
            </a:r>
            <a:endParaRPr sz="2400">
              <a:latin typeface="Georgia"/>
              <a:cs typeface="Georgia"/>
            </a:endParaRPr>
          </a:p>
          <a:p>
            <a:pPr marL="1231900" lvl="2" indent="-229235">
              <a:lnSpc>
                <a:spcPct val="100000"/>
              </a:lnSpc>
              <a:spcBef>
                <a:spcPts val="254"/>
              </a:spcBef>
              <a:buFont typeface="Wingdings"/>
              <a:buChar char=""/>
              <a:tabLst>
                <a:tab pos="1232535" algn="l"/>
              </a:tabLst>
            </a:pPr>
            <a:r>
              <a:rPr sz="2000" spc="75" dirty="0">
                <a:latin typeface="Georgia"/>
                <a:cs typeface="Georgia"/>
              </a:rPr>
              <a:t>An</a:t>
            </a:r>
            <a:r>
              <a:rPr sz="2000" spc="135" dirty="0">
                <a:latin typeface="Georgia"/>
                <a:cs typeface="Georgia"/>
              </a:rPr>
              <a:t> </a:t>
            </a:r>
            <a:r>
              <a:rPr sz="2000" spc="60" dirty="0">
                <a:latin typeface="Georgia"/>
                <a:cs typeface="Georgia"/>
              </a:rPr>
              <a:t>arteriole</a:t>
            </a:r>
            <a:endParaRPr sz="2000">
              <a:latin typeface="Georgia"/>
              <a:cs typeface="Georgia"/>
            </a:endParaRPr>
          </a:p>
          <a:p>
            <a:pPr marL="1231900" lvl="2" indent="-229235">
              <a:lnSpc>
                <a:spcPct val="100000"/>
              </a:lnSpc>
              <a:spcBef>
                <a:spcPts val="240"/>
              </a:spcBef>
              <a:buFont typeface="Wingdings"/>
              <a:buChar char=""/>
              <a:tabLst>
                <a:tab pos="1232535" algn="l"/>
              </a:tabLst>
            </a:pPr>
            <a:r>
              <a:rPr sz="2000" spc="20" dirty="0">
                <a:latin typeface="Georgia"/>
                <a:cs typeface="Georgia"/>
              </a:rPr>
              <a:t>A</a:t>
            </a:r>
            <a:r>
              <a:rPr sz="2000" spc="140" dirty="0">
                <a:latin typeface="Georgia"/>
                <a:cs typeface="Georgia"/>
              </a:rPr>
              <a:t> </a:t>
            </a:r>
            <a:r>
              <a:rPr sz="2000" spc="95" dirty="0">
                <a:latin typeface="Georgia"/>
                <a:cs typeface="Georgia"/>
              </a:rPr>
              <a:t>venule</a:t>
            </a:r>
            <a:endParaRPr sz="2000">
              <a:latin typeface="Georgia"/>
              <a:cs typeface="Georgia"/>
            </a:endParaRPr>
          </a:p>
          <a:p>
            <a:pPr marL="1231900" lvl="2" indent="-229235">
              <a:lnSpc>
                <a:spcPts val="2280"/>
              </a:lnSpc>
              <a:spcBef>
                <a:spcPts val="240"/>
              </a:spcBef>
              <a:buFont typeface="Wingdings"/>
              <a:buChar char=""/>
              <a:tabLst>
                <a:tab pos="1232535" algn="l"/>
              </a:tabLst>
            </a:pPr>
            <a:r>
              <a:rPr sz="2000" spc="20" dirty="0">
                <a:latin typeface="Georgia"/>
                <a:cs typeface="Georgia"/>
              </a:rPr>
              <a:t>A </a:t>
            </a:r>
            <a:r>
              <a:rPr sz="2000" spc="90" dirty="0">
                <a:latin typeface="Georgia"/>
                <a:cs typeface="Georgia"/>
              </a:rPr>
              <a:t>network </a:t>
            </a:r>
            <a:r>
              <a:rPr sz="2000" spc="10" dirty="0">
                <a:latin typeface="Georgia"/>
                <a:cs typeface="Georgia"/>
              </a:rPr>
              <a:t>of</a:t>
            </a:r>
            <a:r>
              <a:rPr sz="2000" spc="315" dirty="0">
                <a:latin typeface="Georgia"/>
                <a:cs typeface="Georgia"/>
              </a:rPr>
              <a:t> </a:t>
            </a:r>
            <a:r>
              <a:rPr sz="2000" spc="85" dirty="0">
                <a:latin typeface="Georgia"/>
                <a:cs typeface="Georgia"/>
              </a:rPr>
              <a:t>capillaries</a:t>
            </a:r>
            <a:endParaRPr sz="2000">
              <a:latin typeface="Georgia"/>
              <a:cs typeface="Georgia"/>
            </a:endParaRPr>
          </a:p>
          <a:p>
            <a:pPr marL="1231900">
              <a:lnSpc>
                <a:spcPts val="2280"/>
              </a:lnSpc>
            </a:pPr>
            <a:r>
              <a:rPr sz="2000" spc="95" dirty="0">
                <a:latin typeface="Georgia"/>
                <a:cs typeface="Georgia"/>
              </a:rPr>
              <a:t>connecting</a:t>
            </a:r>
            <a:r>
              <a:rPr sz="2000" spc="114" dirty="0">
                <a:latin typeface="Georgia"/>
                <a:cs typeface="Georgia"/>
              </a:rPr>
              <a:t> </a:t>
            </a:r>
            <a:r>
              <a:rPr sz="2000" spc="105" dirty="0">
                <a:latin typeface="Georgia"/>
                <a:cs typeface="Georgia"/>
              </a:rPr>
              <a:t>them</a:t>
            </a:r>
            <a:endParaRPr sz="2000">
              <a:latin typeface="Georgia"/>
              <a:cs typeface="Georgia"/>
            </a:endParaRPr>
          </a:p>
          <a:p>
            <a:pPr marL="241300" marR="3468370">
              <a:lnSpc>
                <a:spcPct val="100000"/>
              </a:lnSpc>
              <a:spcBef>
                <a:spcPts val="470"/>
              </a:spcBef>
            </a:pPr>
            <a:r>
              <a:rPr sz="2400" spc="165" dirty="0">
                <a:solidFill>
                  <a:srgbClr val="C0504D"/>
                </a:solidFill>
                <a:latin typeface="Georgia"/>
                <a:cs typeface="Georgia"/>
              </a:rPr>
              <a:t>Each </a:t>
            </a:r>
            <a:r>
              <a:rPr sz="2400" spc="114" dirty="0">
                <a:solidFill>
                  <a:srgbClr val="C0504D"/>
                </a:solidFill>
                <a:latin typeface="Georgia"/>
                <a:cs typeface="Georgia"/>
              </a:rPr>
              <a:t>nephron </a:t>
            </a:r>
            <a:r>
              <a:rPr sz="2400" spc="120" dirty="0">
                <a:solidFill>
                  <a:srgbClr val="C0504D"/>
                </a:solidFill>
                <a:latin typeface="Georgia"/>
                <a:cs typeface="Georgia"/>
              </a:rPr>
              <a:t>releases </a:t>
            </a:r>
            <a:r>
              <a:rPr sz="2400" spc="100" dirty="0">
                <a:solidFill>
                  <a:srgbClr val="C0504D"/>
                </a:solidFill>
                <a:latin typeface="Georgia"/>
                <a:cs typeface="Georgia"/>
              </a:rPr>
              <a:t>fluids  </a:t>
            </a:r>
            <a:r>
              <a:rPr sz="2400" spc="65" dirty="0">
                <a:solidFill>
                  <a:srgbClr val="C0504D"/>
                </a:solidFill>
                <a:latin typeface="Georgia"/>
                <a:cs typeface="Georgia"/>
              </a:rPr>
              <a:t>to </a:t>
            </a:r>
            <a:r>
              <a:rPr sz="2400" spc="180" dirty="0">
                <a:solidFill>
                  <a:srgbClr val="C0504D"/>
                </a:solidFill>
                <a:latin typeface="Georgia"/>
                <a:cs typeface="Georgia"/>
              </a:rPr>
              <a:t>a </a:t>
            </a:r>
            <a:r>
              <a:rPr sz="2400" spc="80" dirty="0">
                <a:solidFill>
                  <a:srgbClr val="C0504D"/>
                </a:solidFill>
                <a:latin typeface="Georgia"/>
                <a:cs typeface="Georgia"/>
              </a:rPr>
              <a:t>collecting </a:t>
            </a:r>
            <a:r>
              <a:rPr sz="2400" spc="140" dirty="0">
                <a:solidFill>
                  <a:srgbClr val="C0504D"/>
                </a:solidFill>
                <a:latin typeface="Georgia"/>
                <a:cs typeface="Georgia"/>
              </a:rPr>
              <a:t>duct,</a:t>
            </a:r>
            <a:r>
              <a:rPr sz="2400" spc="385" dirty="0">
                <a:solidFill>
                  <a:srgbClr val="C0504D"/>
                </a:solidFill>
                <a:latin typeface="Georgia"/>
                <a:cs typeface="Georgia"/>
              </a:rPr>
              <a:t> </a:t>
            </a:r>
            <a:r>
              <a:rPr sz="2400" spc="130" dirty="0">
                <a:solidFill>
                  <a:srgbClr val="C0504D"/>
                </a:solidFill>
                <a:latin typeface="Georgia"/>
                <a:cs typeface="Georgia"/>
              </a:rPr>
              <a:t>which</a:t>
            </a:r>
            <a:endParaRPr sz="2400">
              <a:latin typeface="Georgia"/>
              <a:cs typeface="Georgia"/>
            </a:endParaRPr>
          </a:p>
        </p:txBody>
      </p:sp>
      <p:sp>
        <p:nvSpPr>
          <p:cNvPr id="4" name="object 4"/>
          <p:cNvSpPr txBox="1"/>
          <p:nvPr/>
        </p:nvSpPr>
        <p:spPr>
          <a:xfrm>
            <a:off x="535940" y="6409740"/>
            <a:ext cx="2859405" cy="391160"/>
          </a:xfrm>
          <a:prstGeom prst="rect">
            <a:avLst/>
          </a:prstGeom>
        </p:spPr>
        <p:txBody>
          <a:bodyPr vert="horz" wrap="square" lIns="0" tIns="12700" rIns="0" bIns="0" rtlCol="0">
            <a:spAutoFit/>
          </a:bodyPr>
          <a:lstStyle/>
          <a:p>
            <a:pPr marL="12700">
              <a:lnSpc>
                <a:spcPct val="100000"/>
              </a:lnSpc>
              <a:spcBef>
                <a:spcPts val="100"/>
              </a:spcBef>
            </a:pPr>
            <a:r>
              <a:rPr sz="2400" spc="120" dirty="0">
                <a:solidFill>
                  <a:srgbClr val="C0504D"/>
                </a:solidFill>
                <a:latin typeface="Georgia"/>
                <a:cs typeface="Georgia"/>
              </a:rPr>
              <a:t>leads </a:t>
            </a:r>
            <a:r>
              <a:rPr sz="2400" spc="65" dirty="0">
                <a:solidFill>
                  <a:srgbClr val="C0504D"/>
                </a:solidFill>
                <a:latin typeface="Georgia"/>
                <a:cs typeface="Georgia"/>
              </a:rPr>
              <a:t>to </a:t>
            </a:r>
            <a:r>
              <a:rPr sz="2400" spc="114" dirty="0">
                <a:solidFill>
                  <a:srgbClr val="C0504D"/>
                </a:solidFill>
                <a:latin typeface="Georgia"/>
                <a:cs typeface="Georgia"/>
              </a:rPr>
              <a:t>the</a:t>
            </a:r>
            <a:r>
              <a:rPr sz="2400" spc="310" dirty="0">
                <a:solidFill>
                  <a:srgbClr val="C0504D"/>
                </a:solidFill>
                <a:latin typeface="Georgia"/>
                <a:cs typeface="Georgia"/>
              </a:rPr>
              <a:t> </a:t>
            </a:r>
            <a:r>
              <a:rPr sz="2400" spc="105" dirty="0">
                <a:solidFill>
                  <a:srgbClr val="C0504D"/>
                </a:solidFill>
                <a:latin typeface="Georgia"/>
                <a:cs typeface="Georgia"/>
              </a:rPr>
              <a:t>ureter.</a:t>
            </a:r>
            <a:endParaRPr sz="2400">
              <a:latin typeface="Georgia"/>
              <a:cs typeface="Georgi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8340" y="375920"/>
            <a:ext cx="5528310" cy="695960"/>
          </a:xfrm>
          <a:prstGeom prst="rect">
            <a:avLst/>
          </a:prstGeom>
        </p:spPr>
        <p:txBody>
          <a:bodyPr vert="horz" wrap="square" lIns="0" tIns="12700" rIns="0" bIns="0" rtlCol="0">
            <a:spAutoFit/>
          </a:bodyPr>
          <a:lstStyle/>
          <a:p>
            <a:pPr marL="12700">
              <a:lnSpc>
                <a:spcPct val="100000"/>
              </a:lnSpc>
              <a:spcBef>
                <a:spcPts val="100"/>
              </a:spcBef>
            </a:pPr>
            <a:r>
              <a:rPr spc="-260" dirty="0"/>
              <a:t>Blood </a:t>
            </a:r>
            <a:r>
              <a:rPr spc="-225" dirty="0"/>
              <a:t>Flow </a:t>
            </a:r>
            <a:r>
              <a:rPr spc="-195" dirty="0"/>
              <a:t>in</a:t>
            </a:r>
            <a:r>
              <a:rPr spc="-520" dirty="0"/>
              <a:t> </a:t>
            </a:r>
            <a:r>
              <a:rPr spc="-195" dirty="0"/>
              <a:t>Nephron</a:t>
            </a:r>
          </a:p>
        </p:txBody>
      </p:sp>
      <p:sp>
        <p:nvSpPr>
          <p:cNvPr id="3" name="object 3"/>
          <p:cNvSpPr txBox="1"/>
          <p:nvPr/>
        </p:nvSpPr>
        <p:spPr>
          <a:xfrm>
            <a:off x="0" y="1697990"/>
            <a:ext cx="5311140" cy="4056379"/>
          </a:xfrm>
          <a:prstGeom prst="rect">
            <a:avLst/>
          </a:prstGeom>
        </p:spPr>
        <p:txBody>
          <a:bodyPr vert="horz" wrap="square" lIns="0" tIns="100330" rIns="0" bIns="0" rtlCol="0">
            <a:spAutoFit/>
          </a:bodyPr>
          <a:lstStyle/>
          <a:p>
            <a:pPr marL="38100">
              <a:lnSpc>
                <a:spcPct val="100000"/>
              </a:lnSpc>
              <a:spcBef>
                <a:spcPts val="790"/>
              </a:spcBef>
            </a:pPr>
            <a:r>
              <a:rPr sz="4800" spc="-330" baseline="5208" dirty="0">
                <a:solidFill>
                  <a:srgbClr val="DC7F46"/>
                </a:solidFill>
                <a:latin typeface="UnDotum"/>
                <a:cs typeface="UnDotum"/>
              </a:rPr>
              <a:t></a:t>
            </a:r>
            <a:r>
              <a:rPr sz="3200" spc="-220" dirty="0">
                <a:latin typeface="Times New Roman" pitchFamily="18" charset="0"/>
                <a:cs typeface="Times New Roman" pitchFamily="18" charset="0"/>
              </a:rPr>
              <a:t>Renal</a:t>
            </a:r>
            <a:r>
              <a:rPr sz="3200" spc="-260" dirty="0">
                <a:latin typeface="Times New Roman" pitchFamily="18" charset="0"/>
                <a:cs typeface="Times New Roman" pitchFamily="18" charset="0"/>
              </a:rPr>
              <a:t> </a:t>
            </a:r>
            <a:r>
              <a:rPr sz="3200" spc="-45" dirty="0">
                <a:latin typeface="Times New Roman" pitchFamily="18" charset="0"/>
                <a:cs typeface="Times New Roman" pitchFamily="18" charset="0"/>
              </a:rPr>
              <a:t>artery</a:t>
            </a:r>
            <a:endParaRPr sz="3200">
              <a:latin typeface="Times New Roman" pitchFamily="18" charset="0"/>
              <a:cs typeface="Times New Roman" pitchFamily="18" charset="0"/>
            </a:endParaRPr>
          </a:p>
          <a:p>
            <a:pPr marL="38100">
              <a:lnSpc>
                <a:spcPct val="100000"/>
              </a:lnSpc>
              <a:spcBef>
                <a:spcPts val="690"/>
              </a:spcBef>
            </a:pPr>
            <a:r>
              <a:rPr sz="4800" spc="-89" baseline="5208" dirty="0">
                <a:solidFill>
                  <a:srgbClr val="DC7F46"/>
                </a:solidFill>
                <a:latin typeface="UnDotum"/>
                <a:cs typeface="UnDotum"/>
              </a:rPr>
              <a:t></a:t>
            </a:r>
            <a:r>
              <a:rPr sz="3200" spc="-60" dirty="0">
                <a:latin typeface="Times New Roman" pitchFamily="18" charset="0"/>
                <a:cs typeface="Times New Roman" pitchFamily="18" charset="0"/>
              </a:rPr>
              <a:t>Afferent</a:t>
            </a:r>
            <a:r>
              <a:rPr sz="3200" spc="-260" dirty="0">
                <a:latin typeface="Times New Roman" pitchFamily="18" charset="0"/>
                <a:cs typeface="Times New Roman" pitchFamily="18" charset="0"/>
              </a:rPr>
              <a:t> </a:t>
            </a:r>
            <a:r>
              <a:rPr sz="3200" spc="-45" dirty="0">
                <a:latin typeface="Times New Roman" pitchFamily="18" charset="0"/>
                <a:cs typeface="Times New Roman" pitchFamily="18" charset="0"/>
              </a:rPr>
              <a:t>arteriole</a:t>
            </a:r>
            <a:endParaRPr sz="3200">
              <a:latin typeface="Times New Roman" pitchFamily="18" charset="0"/>
              <a:cs typeface="Times New Roman" pitchFamily="18" charset="0"/>
            </a:endParaRPr>
          </a:p>
          <a:p>
            <a:pPr marL="38100">
              <a:lnSpc>
                <a:spcPct val="100000"/>
              </a:lnSpc>
              <a:spcBef>
                <a:spcPts val="700"/>
              </a:spcBef>
            </a:pPr>
            <a:r>
              <a:rPr sz="4800" spc="-225" baseline="5208" dirty="0">
                <a:solidFill>
                  <a:srgbClr val="DC7F46"/>
                </a:solidFill>
                <a:latin typeface="UnDotum"/>
                <a:cs typeface="UnDotum"/>
              </a:rPr>
              <a:t></a:t>
            </a:r>
            <a:r>
              <a:rPr sz="3200" spc="-150" dirty="0">
                <a:latin typeface="Times New Roman" pitchFamily="18" charset="0"/>
                <a:cs typeface="Times New Roman" pitchFamily="18" charset="0"/>
              </a:rPr>
              <a:t>Capillaries </a:t>
            </a:r>
            <a:r>
              <a:rPr sz="3200" spc="20" dirty="0">
                <a:latin typeface="Times New Roman" pitchFamily="18" charset="0"/>
                <a:cs typeface="Times New Roman" pitchFamily="18" charset="0"/>
              </a:rPr>
              <a:t>of</a:t>
            </a:r>
            <a:r>
              <a:rPr sz="3200" spc="-380" dirty="0">
                <a:latin typeface="Times New Roman" pitchFamily="18" charset="0"/>
                <a:cs typeface="Times New Roman" pitchFamily="18" charset="0"/>
              </a:rPr>
              <a:t> </a:t>
            </a:r>
            <a:r>
              <a:rPr sz="3200" spc="-90" dirty="0">
                <a:latin typeface="Times New Roman" pitchFamily="18" charset="0"/>
                <a:cs typeface="Times New Roman" pitchFamily="18" charset="0"/>
              </a:rPr>
              <a:t>glomerulus</a:t>
            </a:r>
            <a:endParaRPr sz="3200">
              <a:latin typeface="Times New Roman" pitchFamily="18" charset="0"/>
              <a:cs typeface="Times New Roman" pitchFamily="18" charset="0"/>
            </a:endParaRPr>
          </a:p>
          <a:p>
            <a:pPr marL="38100">
              <a:lnSpc>
                <a:spcPct val="100000"/>
              </a:lnSpc>
              <a:spcBef>
                <a:spcPts val="700"/>
              </a:spcBef>
            </a:pPr>
            <a:r>
              <a:rPr sz="4800" spc="-135" baseline="6076" dirty="0">
                <a:solidFill>
                  <a:srgbClr val="DC7F46"/>
                </a:solidFill>
                <a:latin typeface="UnDotum"/>
                <a:cs typeface="UnDotum"/>
              </a:rPr>
              <a:t></a:t>
            </a:r>
            <a:r>
              <a:rPr sz="3200" spc="-90">
                <a:latin typeface="Times New Roman" pitchFamily="18" charset="0"/>
                <a:cs typeface="Times New Roman" pitchFamily="18" charset="0"/>
              </a:rPr>
              <a:t>Efferent</a:t>
            </a:r>
            <a:r>
              <a:rPr sz="3200" spc="-260">
                <a:latin typeface="Times New Roman" pitchFamily="18" charset="0"/>
                <a:cs typeface="Times New Roman" pitchFamily="18" charset="0"/>
              </a:rPr>
              <a:t> </a:t>
            </a:r>
            <a:r>
              <a:rPr lang="en-US" sz="3200" spc="-260" dirty="0">
                <a:latin typeface="Times New Roman" pitchFamily="18" charset="0"/>
                <a:cs typeface="Times New Roman" pitchFamily="18" charset="0"/>
              </a:rPr>
              <a:t> </a:t>
            </a:r>
            <a:r>
              <a:rPr sz="3200" spc="-45">
                <a:latin typeface="Times New Roman" pitchFamily="18" charset="0"/>
                <a:cs typeface="Times New Roman" pitchFamily="18" charset="0"/>
              </a:rPr>
              <a:t>arteriole</a:t>
            </a:r>
            <a:endParaRPr sz="3200">
              <a:latin typeface="Times New Roman" pitchFamily="18" charset="0"/>
              <a:cs typeface="Times New Roman" pitchFamily="18" charset="0"/>
            </a:endParaRPr>
          </a:p>
          <a:p>
            <a:pPr marL="38100">
              <a:lnSpc>
                <a:spcPct val="100000"/>
              </a:lnSpc>
              <a:spcBef>
                <a:spcPts val="690"/>
              </a:spcBef>
            </a:pPr>
            <a:r>
              <a:rPr sz="4800" spc="-150" baseline="5208" dirty="0">
                <a:solidFill>
                  <a:srgbClr val="DC7F46"/>
                </a:solidFill>
                <a:latin typeface="UnDotum"/>
                <a:cs typeface="UnDotum"/>
              </a:rPr>
              <a:t></a:t>
            </a:r>
            <a:r>
              <a:rPr sz="3200" spc="-100" dirty="0">
                <a:latin typeface="Times New Roman" pitchFamily="18" charset="0"/>
                <a:cs typeface="Times New Roman" pitchFamily="18" charset="0"/>
              </a:rPr>
              <a:t>Peritubular</a:t>
            </a:r>
            <a:r>
              <a:rPr sz="3200" spc="-270" dirty="0">
                <a:latin typeface="Times New Roman" pitchFamily="18" charset="0"/>
                <a:cs typeface="Times New Roman" pitchFamily="18" charset="0"/>
              </a:rPr>
              <a:t> </a:t>
            </a:r>
            <a:r>
              <a:rPr sz="3200" spc="-100" dirty="0">
                <a:latin typeface="Times New Roman" pitchFamily="18" charset="0"/>
                <a:cs typeface="Times New Roman" pitchFamily="18" charset="0"/>
              </a:rPr>
              <a:t>capillaries</a:t>
            </a:r>
            <a:endParaRPr sz="3200">
              <a:latin typeface="Times New Roman" pitchFamily="18" charset="0"/>
              <a:cs typeface="Times New Roman" pitchFamily="18" charset="0"/>
            </a:endParaRPr>
          </a:p>
          <a:p>
            <a:pPr marL="38100">
              <a:lnSpc>
                <a:spcPct val="100000"/>
              </a:lnSpc>
              <a:spcBef>
                <a:spcPts val="700"/>
              </a:spcBef>
            </a:pPr>
            <a:r>
              <a:rPr sz="4800" spc="-412" baseline="6076" dirty="0">
                <a:solidFill>
                  <a:srgbClr val="DC7F46"/>
                </a:solidFill>
                <a:latin typeface="UnDotum"/>
                <a:cs typeface="UnDotum"/>
              </a:rPr>
              <a:t></a:t>
            </a:r>
            <a:r>
              <a:rPr sz="3200" spc="-275" dirty="0">
                <a:latin typeface="Times New Roman" pitchFamily="18" charset="0"/>
                <a:cs typeface="Times New Roman" pitchFamily="18" charset="0"/>
              </a:rPr>
              <a:t>Vasa</a:t>
            </a:r>
            <a:r>
              <a:rPr sz="3200" spc="-325" dirty="0">
                <a:latin typeface="Times New Roman" pitchFamily="18" charset="0"/>
                <a:cs typeface="Times New Roman" pitchFamily="18" charset="0"/>
              </a:rPr>
              <a:t> </a:t>
            </a:r>
            <a:r>
              <a:rPr sz="3200" spc="-80" dirty="0">
                <a:latin typeface="Times New Roman" pitchFamily="18" charset="0"/>
                <a:cs typeface="Times New Roman" pitchFamily="18" charset="0"/>
              </a:rPr>
              <a:t>recta</a:t>
            </a:r>
            <a:endParaRPr sz="3200">
              <a:latin typeface="Times New Roman" pitchFamily="18" charset="0"/>
              <a:cs typeface="Times New Roman" pitchFamily="18" charset="0"/>
            </a:endParaRPr>
          </a:p>
          <a:p>
            <a:pPr marL="38100">
              <a:lnSpc>
                <a:spcPct val="100000"/>
              </a:lnSpc>
              <a:spcBef>
                <a:spcPts val="690"/>
              </a:spcBef>
            </a:pPr>
            <a:r>
              <a:rPr sz="4800" spc="-330" baseline="5208" dirty="0">
                <a:solidFill>
                  <a:srgbClr val="DC7F46"/>
                </a:solidFill>
                <a:latin typeface="UnDotum"/>
                <a:cs typeface="UnDotum"/>
              </a:rPr>
              <a:t></a:t>
            </a:r>
            <a:r>
              <a:rPr sz="3200" spc="-220" dirty="0">
                <a:latin typeface="Times New Roman" pitchFamily="18" charset="0"/>
                <a:cs typeface="Times New Roman" pitchFamily="18" charset="0"/>
              </a:rPr>
              <a:t>Renal</a:t>
            </a:r>
            <a:r>
              <a:rPr sz="3200" spc="-340" dirty="0">
                <a:latin typeface="Times New Roman" pitchFamily="18" charset="0"/>
                <a:cs typeface="Times New Roman" pitchFamily="18" charset="0"/>
              </a:rPr>
              <a:t> </a:t>
            </a:r>
            <a:r>
              <a:rPr sz="3200" spc="-100" dirty="0">
                <a:latin typeface="Times New Roman" pitchFamily="18" charset="0"/>
                <a:cs typeface="Times New Roman" pitchFamily="18" charset="0"/>
              </a:rPr>
              <a:t>vein</a:t>
            </a:r>
            <a:endParaRPr sz="3200">
              <a:latin typeface="Times New Roman" pitchFamily="18" charset="0"/>
              <a:cs typeface="Times New Roman" pitchFamily="18" charset="0"/>
            </a:endParaRPr>
          </a:p>
        </p:txBody>
      </p:sp>
      <p:sp>
        <p:nvSpPr>
          <p:cNvPr id="4" name="object 4"/>
          <p:cNvSpPr/>
          <p:nvPr/>
        </p:nvSpPr>
        <p:spPr>
          <a:xfrm>
            <a:off x="4267200" y="1677670"/>
            <a:ext cx="4648200" cy="466979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9144000" cy="6857999"/>
            <a:chOff x="1371600" y="1057655"/>
            <a:chExt cx="6629400" cy="4971415"/>
          </a:xfrm>
        </p:grpSpPr>
        <p:sp>
          <p:nvSpPr>
            <p:cNvPr id="3" name="object 3"/>
            <p:cNvSpPr/>
            <p:nvPr/>
          </p:nvSpPr>
          <p:spPr>
            <a:xfrm>
              <a:off x="1371600" y="1057655"/>
              <a:ext cx="6629400" cy="4971288"/>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3198876" y="1674875"/>
              <a:ext cx="3218688" cy="3218688"/>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3113532" y="2615183"/>
              <a:ext cx="3393948" cy="1327403"/>
            </a:xfrm>
            <a:prstGeom prst="rect">
              <a:avLst/>
            </a:prstGeom>
            <a:blipFill>
              <a:blip r:embed="rId4" cstate="print"/>
              <a:stretch>
                <a:fillRect/>
              </a:stretch>
            </a:blipFill>
          </p:spPr>
          <p:txBody>
            <a:bodyPr wrap="square" lIns="0" tIns="0" rIns="0" bIns="0" rtlCol="0"/>
            <a:lstStyle/>
            <a:p>
              <a:endParaRPr/>
            </a:p>
          </p:txBody>
        </p:sp>
      </p:gr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393</TotalTime>
  <Words>706</Words>
  <Application>Microsoft Office PowerPoint</Application>
  <PresentationFormat>On-screen Show (4:3)</PresentationFormat>
  <Paragraphs>119</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Flow</vt:lpstr>
      <vt:lpstr>EXCRETION</vt:lpstr>
      <vt:lpstr>PowerPoint Presentation</vt:lpstr>
      <vt:lpstr>PROCESSES INVOLVED IN EXCRETION AND OSMOREGULATION</vt:lpstr>
      <vt:lpstr>Excretory Organs</vt:lpstr>
      <vt:lpstr>PARTS OF URINARY  SYSTEM</vt:lpstr>
      <vt:lpstr>PowerPoint Presentation</vt:lpstr>
      <vt:lpstr>Internal kidney structure</vt:lpstr>
      <vt:lpstr>Parts of the kidneys</vt:lpstr>
      <vt:lpstr>A tube approximately 6 to 7  inches long attached to each  kidney.</vt:lpstr>
      <vt:lpstr>Urinary Bladder</vt:lpstr>
      <vt:lpstr>Urethra</vt:lpstr>
      <vt:lpstr>NEPHRON</vt:lpstr>
      <vt:lpstr>NEPHRON</vt:lpstr>
      <vt:lpstr>PowerPoint Presentation</vt:lpstr>
      <vt:lpstr>PowerPoint Presentation</vt:lpstr>
      <vt:lpstr>PowerPoint Presentation</vt:lpstr>
      <vt:lpstr>Blood Flow in Nephron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Mammalian Excretory System</dc:title>
  <dc:creator>IET</dc:creator>
  <cp:lastModifiedBy>nooranichauhan@gmail.com</cp:lastModifiedBy>
  <cp:revision>67</cp:revision>
  <dcterms:created xsi:type="dcterms:W3CDTF">2020-04-16T13:21:00Z</dcterms:created>
  <dcterms:modified xsi:type="dcterms:W3CDTF">2023-11-28T16:04:06Z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2013-05-15T00:00:00Z</vt:filetime>
  </property>
  <property fmtid="{D5CDD505-2E9C-101B-9397-08002B2CF9AE}" pid="3" name="Creator">
    <vt:lpwstr>pdftk 1.44 - www.pdftk.com</vt:lpwstr>
  </property>
  <property fmtid="{D5CDD505-2E9C-101B-9397-08002B2CF9AE}" pid="4" name="LastSaved">
    <vt:filetime>2020-04-16T00:00:00Z</vt:filetime>
  </property>
</Properties>
</file>